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12192000"/>
  <p:notesSz cx="6858000" cy="12192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2E8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314" autoAdjust="0"/>
    <p:restoredTop sz="94660"/>
  </p:normalViewPr>
  <p:slideViewPr>
    <p:cSldViewPr>
      <p:cViewPr>
        <p:scale>
          <a:sx n="100" d="100"/>
          <a:sy n="100" d="100"/>
        </p:scale>
        <p:origin x="1334" y="-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miksha.chugh\AppData\Local\Microsoft\Windows\INetCache\Content.Outlook\23NAILNH\Excel%20for%20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miksha.chugh\AppData\Local\Microsoft\Windows\INetCache\Content.Outlook\23NAILNH\Excel%20for%20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Q2 2023</c:v>
                </c:pt>
              </c:strCache>
            </c:strRef>
          </c:tx>
          <c:spPr>
            <a:solidFill>
              <a:srgbClr val="2D2E8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2D2E8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Read/looked/glanced at</c:v>
                </c:pt>
                <c:pt idx="1">
                  <c:v>Opened</c:v>
                </c:pt>
                <c:pt idx="2">
                  <c:v>Retained in the home</c:v>
                </c:pt>
                <c:pt idx="3">
                  <c:v>Discussed with someone</c:v>
                </c:pt>
                <c:pt idx="4">
                  <c:v>Prompted a purchase</c:v>
                </c:pt>
                <c:pt idx="5">
                  <c:v>Prompted a store visit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0.749</c:v>
                </c:pt>
                <c:pt idx="1">
                  <c:v>0.64100000000000001</c:v>
                </c:pt>
                <c:pt idx="2">
                  <c:v>0.46200000000000002</c:v>
                </c:pt>
                <c:pt idx="3">
                  <c:v>0.157</c:v>
                </c:pt>
                <c:pt idx="4">
                  <c:v>4.7E-2</c:v>
                </c:pt>
                <c:pt idx="5">
                  <c:v>1.7000000000000001E-2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11-4506-AB8C-3B9E6C91720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Q2 2022</c:v>
                </c:pt>
              </c:strCache>
            </c:strRef>
          </c:tx>
          <c:spPr>
            <a:solidFill>
              <a:srgbClr val="8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80808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Read/looked/glanced at</c:v>
                </c:pt>
                <c:pt idx="1">
                  <c:v>Opened</c:v>
                </c:pt>
                <c:pt idx="2">
                  <c:v>Retained in the home</c:v>
                </c:pt>
                <c:pt idx="3">
                  <c:v>Discussed with someone</c:v>
                </c:pt>
                <c:pt idx="4">
                  <c:v>Prompted a purchase</c:v>
                </c:pt>
                <c:pt idx="5">
                  <c:v>Prompted a store visit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0.72899999999999998</c:v>
                </c:pt>
                <c:pt idx="1">
                  <c:v>0.622</c:v>
                </c:pt>
                <c:pt idx="2">
                  <c:v>0.441</c:v>
                </c:pt>
                <c:pt idx="3">
                  <c:v>0.13700000000000001</c:v>
                </c:pt>
                <c:pt idx="4">
                  <c:v>4.2000000000000003E-2</c:v>
                </c:pt>
                <c:pt idx="5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11-4506-AB8C-3B9E6C9172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9679704"/>
        <c:axId val="439682840"/>
      </c:barChart>
      <c:catAx>
        <c:axId val="439679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 Rounded MT Bold" panose="020F070403050403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39682840"/>
        <c:crosses val="autoZero"/>
        <c:auto val="1"/>
        <c:lblAlgn val="ctr"/>
        <c:lblOffset val="100"/>
        <c:noMultiLvlLbl val="0"/>
      </c:catAx>
      <c:valAx>
        <c:axId val="43968284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439679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6465536475637599"/>
          <c:y val="0.27831757763307235"/>
          <c:w val="0.23946808812731485"/>
          <c:h val="5.52208881393697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Sheet1!$A$32</c:f>
              <c:strCache>
                <c:ptCount val="1"/>
                <c:pt idx="0">
                  <c:v>Q2 2023</c:v>
                </c:pt>
              </c:strCache>
            </c:strRef>
          </c:tx>
          <c:spPr>
            <a:solidFill>
              <a:srgbClr val="FD4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Sheet1!$B$31:$E$31</c:f>
              <c:strCache>
                <c:ptCount val="4"/>
                <c:pt idx="0">
                  <c:v>Doordrop Media </c:v>
                </c:pt>
                <c:pt idx="1">
                  <c:v>Business Mail </c:v>
                </c:pt>
                <c:pt idx="2">
                  <c:v>Partially Addressed Mail</c:v>
                </c:pt>
                <c:pt idx="3">
                  <c:v>Direct Mail</c:v>
                </c:pt>
              </c:strCache>
            </c:strRef>
          </c:cat>
          <c:val>
            <c:numRef>
              <c:f>Sheet1!$B$32:$E$32</c:f>
              <c:numCache>
                <c:formatCode>General</c:formatCode>
                <c:ptCount val="4"/>
                <c:pt idx="0">
                  <c:v>55</c:v>
                </c:pt>
                <c:pt idx="1">
                  <c:v>159</c:v>
                </c:pt>
                <c:pt idx="2" formatCode="0">
                  <c:v>68</c:v>
                </c:pt>
                <c:pt idx="3" formatCode="0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96-4BD0-A458-C62216C6608C}"/>
            </c:ext>
          </c:extLst>
        </c:ser>
        <c:ser>
          <c:idx val="1"/>
          <c:order val="1"/>
          <c:tx>
            <c:strRef>
              <c:f>Sheet1!$A$33</c:f>
              <c:strCache>
                <c:ptCount val="1"/>
                <c:pt idx="0">
                  <c:v>Q1 2023</c:v>
                </c:pt>
              </c:strCache>
            </c:strRef>
          </c:tx>
          <c:spPr>
            <a:solidFill>
              <a:srgbClr val="2D2E8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Sheet1!$B$31:$E$31</c:f>
              <c:strCache>
                <c:ptCount val="4"/>
                <c:pt idx="0">
                  <c:v>Doordrop Media </c:v>
                </c:pt>
                <c:pt idx="1">
                  <c:v>Business Mail </c:v>
                </c:pt>
                <c:pt idx="2">
                  <c:v>Partially Addressed Mail</c:v>
                </c:pt>
                <c:pt idx="3">
                  <c:v>Direct Mail</c:v>
                </c:pt>
              </c:strCache>
            </c:strRef>
          </c:cat>
          <c:val>
            <c:numRef>
              <c:f>Sheet1!$B$33:$E$33</c:f>
              <c:numCache>
                <c:formatCode>General</c:formatCode>
                <c:ptCount val="4"/>
                <c:pt idx="0">
                  <c:v>52</c:v>
                </c:pt>
                <c:pt idx="1">
                  <c:v>159</c:v>
                </c:pt>
                <c:pt idx="2" formatCode="0">
                  <c:v>56</c:v>
                </c:pt>
                <c:pt idx="3" formatCode="0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96-4BD0-A458-C62216C6608C}"/>
            </c:ext>
          </c:extLst>
        </c:ser>
        <c:ser>
          <c:idx val="2"/>
          <c:order val="2"/>
          <c:tx>
            <c:strRef>
              <c:f>Sheet1!$A$34</c:f>
              <c:strCache>
                <c:ptCount val="1"/>
                <c:pt idx="0">
                  <c:v>Q4 2022</c:v>
                </c:pt>
              </c:strCache>
            </c:strRef>
          </c:tx>
          <c:spPr>
            <a:solidFill>
              <a:srgbClr val="9D9D9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Sheet1!$B$31:$E$31</c:f>
              <c:strCache>
                <c:ptCount val="4"/>
                <c:pt idx="0">
                  <c:v>Doordrop Media </c:v>
                </c:pt>
                <c:pt idx="1">
                  <c:v>Business Mail </c:v>
                </c:pt>
                <c:pt idx="2">
                  <c:v>Partially Addressed Mail</c:v>
                </c:pt>
                <c:pt idx="3">
                  <c:v>Direct Mail</c:v>
                </c:pt>
              </c:strCache>
            </c:strRef>
          </c:cat>
          <c:val>
            <c:numRef>
              <c:f>Sheet1!$B$34:$E$34</c:f>
              <c:numCache>
                <c:formatCode>General</c:formatCode>
                <c:ptCount val="4"/>
                <c:pt idx="0">
                  <c:v>46</c:v>
                </c:pt>
                <c:pt idx="1">
                  <c:v>150</c:v>
                </c:pt>
                <c:pt idx="2" formatCode="0">
                  <c:v>65</c:v>
                </c:pt>
                <c:pt idx="3" formatCode="0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96-4BD0-A458-C62216C660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"/>
        <c:overlap val="100"/>
        <c:axId val="1160617983"/>
        <c:axId val="1159342415"/>
      </c:barChart>
      <c:catAx>
        <c:axId val="1160617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9342415"/>
        <c:crosses val="autoZero"/>
        <c:auto val="1"/>
        <c:lblAlgn val="ctr"/>
        <c:lblOffset val="100"/>
        <c:noMultiLvlLbl val="0"/>
      </c:catAx>
      <c:valAx>
        <c:axId val="1159342415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60617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167257217847768"/>
          <c:y val="0.8431707494896471"/>
          <c:w val="0.40776596675415577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779520"/>
            <a:ext cx="5829300" cy="256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6827520"/>
            <a:ext cx="4800600" cy="304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 Rounded MT Bold"/>
                <a:cs typeface="Arial Rounded MT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 Rounded MT Bold"/>
                <a:cs typeface="Arial Rounded MT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804160"/>
            <a:ext cx="2983230" cy="804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804160"/>
            <a:ext cx="2983230" cy="804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 Rounded MT Bold"/>
                <a:cs typeface="Arial Rounded MT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F175299D-89B6-4A6C-B45A-B61FABDEDFD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401049982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286" imgH="286" progId="TCLayout.ActiveDocument.1">
                  <p:embed/>
                </p:oleObj>
              </mc:Choice>
              <mc:Fallback>
                <p:oleObj name="think-cell Slide" r:id="rId8" imgW="286" imgH="28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bg object 16"/>
          <p:cNvSpPr/>
          <p:nvPr/>
        </p:nvSpPr>
        <p:spPr>
          <a:xfrm>
            <a:off x="381" y="381"/>
            <a:ext cx="6858000" cy="1042669"/>
          </a:xfrm>
          <a:custGeom>
            <a:avLst/>
            <a:gdLst/>
            <a:ahLst/>
            <a:cxnLst/>
            <a:rect l="l" t="t" r="r" b="b"/>
            <a:pathLst>
              <a:path w="6858000" h="1042669">
                <a:moveTo>
                  <a:pt x="6857619" y="0"/>
                </a:moveTo>
                <a:lnTo>
                  <a:pt x="0" y="0"/>
                </a:lnTo>
                <a:lnTo>
                  <a:pt x="0" y="1042416"/>
                </a:lnTo>
                <a:lnTo>
                  <a:pt x="6857619" y="1042416"/>
                </a:lnTo>
                <a:lnTo>
                  <a:pt x="6857619" y="0"/>
                </a:lnTo>
                <a:close/>
              </a:path>
            </a:pathLst>
          </a:custGeom>
          <a:solidFill>
            <a:srgbClr val="2939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81" y="381"/>
            <a:ext cx="6858000" cy="1042669"/>
          </a:xfrm>
          <a:custGeom>
            <a:avLst/>
            <a:gdLst/>
            <a:ahLst/>
            <a:cxnLst/>
            <a:rect l="l" t="t" r="r" b="b"/>
            <a:pathLst>
              <a:path w="6858000" h="1042669">
                <a:moveTo>
                  <a:pt x="0" y="0"/>
                </a:moveTo>
                <a:lnTo>
                  <a:pt x="6858000" y="0"/>
                </a:lnTo>
                <a:lnTo>
                  <a:pt x="6858000" y="1042416"/>
                </a:lnTo>
                <a:lnTo>
                  <a:pt x="0" y="1042416"/>
                </a:lnTo>
                <a:lnTo>
                  <a:pt x="0" y="0"/>
                </a:lnTo>
                <a:close/>
              </a:path>
            </a:pathLst>
          </a:custGeom>
          <a:ln w="12954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070609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0" y="0"/>
                </a:moveTo>
                <a:lnTo>
                  <a:pt x="6858000" y="0"/>
                </a:lnTo>
              </a:path>
            </a:pathLst>
          </a:custGeom>
          <a:ln w="28956">
            <a:solidFill>
              <a:srgbClr val="FC4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15484" y="315467"/>
            <a:ext cx="1589531" cy="50444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486155" y="11019281"/>
            <a:ext cx="5899150" cy="874394"/>
          </a:xfrm>
          <a:custGeom>
            <a:avLst/>
            <a:gdLst/>
            <a:ahLst/>
            <a:cxnLst/>
            <a:rect l="l" t="t" r="r" b="b"/>
            <a:pathLst>
              <a:path w="5899150" h="874395">
                <a:moveTo>
                  <a:pt x="5816155" y="0"/>
                </a:moveTo>
                <a:lnTo>
                  <a:pt x="82486" y="0"/>
                </a:lnTo>
                <a:lnTo>
                  <a:pt x="50379" y="6482"/>
                </a:lnTo>
                <a:lnTo>
                  <a:pt x="24160" y="24160"/>
                </a:lnTo>
                <a:lnTo>
                  <a:pt x="6482" y="50379"/>
                </a:lnTo>
                <a:lnTo>
                  <a:pt x="0" y="82486"/>
                </a:lnTo>
                <a:lnTo>
                  <a:pt x="0" y="791527"/>
                </a:lnTo>
                <a:lnTo>
                  <a:pt x="6482" y="823634"/>
                </a:lnTo>
                <a:lnTo>
                  <a:pt x="24160" y="849853"/>
                </a:lnTo>
                <a:lnTo>
                  <a:pt x="50379" y="867531"/>
                </a:lnTo>
                <a:lnTo>
                  <a:pt x="82486" y="874014"/>
                </a:lnTo>
                <a:lnTo>
                  <a:pt x="5816155" y="874014"/>
                </a:lnTo>
                <a:lnTo>
                  <a:pt x="5848262" y="867531"/>
                </a:lnTo>
                <a:lnTo>
                  <a:pt x="5874481" y="849853"/>
                </a:lnTo>
                <a:lnTo>
                  <a:pt x="5892159" y="823634"/>
                </a:lnTo>
                <a:lnTo>
                  <a:pt x="5898642" y="791527"/>
                </a:lnTo>
                <a:lnTo>
                  <a:pt x="5898642" y="82486"/>
                </a:lnTo>
                <a:lnTo>
                  <a:pt x="5892159" y="50379"/>
                </a:lnTo>
                <a:lnTo>
                  <a:pt x="5874481" y="24160"/>
                </a:lnTo>
                <a:lnTo>
                  <a:pt x="5848262" y="6482"/>
                </a:lnTo>
                <a:lnTo>
                  <a:pt x="5816155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8322" y="1620372"/>
            <a:ext cx="6041354" cy="1089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 Rounded MT Bold"/>
                <a:cs typeface="Arial Rounded MT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804160"/>
            <a:ext cx="6172200" cy="804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11338560"/>
            <a:ext cx="2194560" cy="60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11338560"/>
            <a:ext cx="1577340" cy="60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11338560"/>
            <a:ext cx="1577340" cy="60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hart" Target="../charts/chart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hyperlink" Target="http://www.post-hub.co.uk/enquires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Chart 4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1354086"/>
              </p:ext>
            </p:extLst>
          </p:nvPr>
        </p:nvGraphicFramePr>
        <p:xfrm>
          <a:off x="0" y="5147103"/>
          <a:ext cx="6858000" cy="2913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1" name="Object 60" hidden="1">
            <a:extLst>
              <a:ext uri="{FF2B5EF4-FFF2-40B4-BE49-F238E27FC236}">
                <a16:creationId xmlns:a16="http://schemas.microsoft.com/office/drawing/2014/main" id="{A595B2F0-FF76-4427-B572-C554A91DF79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24341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86" imgH="286" progId="TCLayout.ActiveDocument.1">
                  <p:embed/>
                </p:oleObj>
              </mc:Choice>
              <mc:Fallback>
                <p:oleObj name="think-cell Slide" r:id="rId4" imgW="286" imgH="28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255903" y="10975137"/>
            <a:ext cx="5883275" cy="1179169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575945" algn="ctr">
              <a:lnSpc>
                <a:spcPct val="100000"/>
              </a:lnSpc>
              <a:spcBef>
                <a:spcPts val="475"/>
              </a:spcBef>
            </a:pPr>
            <a:r>
              <a:rPr sz="1400" spc="-5" dirty="0">
                <a:solidFill>
                  <a:srgbClr val="2C2D83"/>
                </a:solidFill>
                <a:latin typeface="Arial Rounded MT Bold"/>
                <a:cs typeface="Arial Rounded MT Bold"/>
              </a:rPr>
              <a:t>Contact</a:t>
            </a:r>
            <a:r>
              <a:rPr sz="1400" spc="-30" dirty="0">
                <a:solidFill>
                  <a:srgbClr val="2C2D83"/>
                </a:solidFill>
                <a:latin typeface="Arial Rounded MT Bold"/>
                <a:cs typeface="Arial Rounded MT Bold"/>
              </a:rPr>
              <a:t> </a:t>
            </a:r>
            <a:r>
              <a:rPr sz="1400" spc="-15" dirty="0">
                <a:solidFill>
                  <a:srgbClr val="2C2D83"/>
                </a:solidFill>
                <a:latin typeface="Arial Rounded MT Bold"/>
                <a:cs typeface="Arial Rounded MT Bold"/>
              </a:rPr>
              <a:t>Posthub</a:t>
            </a:r>
            <a:endParaRPr sz="1400" dirty="0">
              <a:latin typeface="Arial Rounded MT Bold"/>
              <a:cs typeface="Arial Rounded MT Bold"/>
            </a:endParaRPr>
          </a:p>
          <a:p>
            <a:pPr marL="589915" marR="5080" algn="ctr">
              <a:lnSpc>
                <a:spcPct val="100000"/>
              </a:lnSpc>
              <a:spcBef>
                <a:spcPts val="270"/>
              </a:spcBef>
            </a:pPr>
            <a:r>
              <a:rPr sz="1000" spc="-5" dirty="0">
                <a:latin typeface="Arial"/>
                <a:cs typeface="Arial"/>
              </a:rPr>
              <a:t>At Posthub </a:t>
            </a:r>
            <a:r>
              <a:rPr sz="1000" dirty="0">
                <a:latin typeface="Arial"/>
                <a:cs typeface="Arial"/>
              </a:rPr>
              <a:t>our </a:t>
            </a:r>
            <a:r>
              <a:rPr sz="1000" spc="-5" dirty="0">
                <a:latin typeface="Arial"/>
                <a:cs typeface="Arial"/>
              </a:rPr>
              <a:t>client-focused team </a:t>
            </a:r>
            <a:r>
              <a:rPr sz="1000" dirty="0">
                <a:latin typeface="Arial"/>
                <a:cs typeface="Arial"/>
              </a:rPr>
              <a:t>of </a:t>
            </a:r>
            <a:r>
              <a:rPr sz="1000" spc="-5" dirty="0">
                <a:latin typeface="Arial"/>
                <a:cs typeface="Arial"/>
              </a:rPr>
              <a:t>experts will simplify the complexity </a:t>
            </a:r>
            <a:r>
              <a:rPr sz="1000" dirty="0">
                <a:latin typeface="Arial"/>
                <a:cs typeface="Arial"/>
              </a:rPr>
              <a:t>of </a:t>
            </a:r>
            <a:r>
              <a:rPr sz="1000" spc="-5" dirty="0">
                <a:latin typeface="Arial"/>
                <a:cs typeface="Arial"/>
              </a:rPr>
              <a:t>your data </a:t>
            </a:r>
            <a:r>
              <a:rPr sz="1000" dirty="0">
                <a:latin typeface="Arial"/>
                <a:cs typeface="Arial"/>
              </a:rPr>
              <a:t>and </a:t>
            </a:r>
            <a:r>
              <a:rPr sz="1000" spc="-5" dirty="0">
                <a:latin typeface="Arial"/>
                <a:cs typeface="Arial"/>
              </a:rPr>
              <a:t>mail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requirements,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give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best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experience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direct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mail.</a:t>
            </a:r>
            <a:endParaRPr sz="1000" dirty="0">
              <a:latin typeface="Arial"/>
              <a:cs typeface="Arial"/>
            </a:endParaRPr>
          </a:p>
          <a:p>
            <a:pPr marL="1802764">
              <a:lnSpc>
                <a:spcPct val="100000"/>
              </a:lnSpc>
              <a:spcBef>
                <a:spcPts val="515"/>
              </a:spcBef>
            </a:pPr>
            <a:r>
              <a:rPr sz="1000" spc="-5" dirty="0">
                <a:solidFill>
                  <a:srgbClr val="E94E1B"/>
                </a:solidFill>
                <a:latin typeface="Arial Rounded MT Bold"/>
                <a:cs typeface="Arial Rounded MT Bold"/>
              </a:rPr>
              <a:t>0117</a:t>
            </a:r>
            <a:r>
              <a:rPr sz="1000" spc="15" dirty="0">
                <a:solidFill>
                  <a:srgbClr val="E94E1B"/>
                </a:solidFill>
                <a:latin typeface="Arial Rounded MT Bold"/>
                <a:cs typeface="Arial Rounded MT Bold"/>
              </a:rPr>
              <a:t> </a:t>
            </a:r>
            <a:r>
              <a:rPr sz="1000" spc="-5" dirty="0">
                <a:solidFill>
                  <a:srgbClr val="E94E1B"/>
                </a:solidFill>
                <a:latin typeface="Arial Rounded MT Bold"/>
                <a:cs typeface="Arial Rounded MT Bold"/>
              </a:rPr>
              <a:t>453</a:t>
            </a:r>
            <a:r>
              <a:rPr sz="1000" spc="5" dirty="0">
                <a:solidFill>
                  <a:srgbClr val="E94E1B"/>
                </a:solidFill>
                <a:latin typeface="Arial Rounded MT Bold"/>
                <a:cs typeface="Arial Rounded MT Bold"/>
              </a:rPr>
              <a:t> </a:t>
            </a:r>
            <a:r>
              <a:rPr sz="1000" spc="-5" dirty="0">
                <a:solidFill>
                  <a:srgbClr val="E94E1B"/>
                </a:solidFill>
                <a:latin typeface="Arial Rounded MT Bold"/>
                <a:cs typeface="Arial Rounded MT Bold"/>
              </a:rPr>
              <a:t>0916</a:t>
            </a:r>
            <a:r>
              <a:rPr sz="1000" spc="15" dirty="0">
                <a:solidFill>
                  <a:srgbClr val="E94E1B"/>
                </a:solidFill>
                <a:latin typeface="Arial Rounded MT Bold"/>
                <a:cs typeface="Arial Rounded MT Bold"/>
              </a:rPr>
              <a:t> </a:t>
            </a:r>
            <a:r>
              <a:rPr sz="1000" dirty="0">
                <a:solidFill>
                  <a:srgbClr val="E94E1B"/>
                </a:solidFill>
                <a:latin typeface="Arial Rounded MT Bold"/>
                <a:cs typeface="Arial Rounded MT Bold"/>
              </a:rPr>
              <a:t>|</a:t>
            </a:r>
            <a:r>
              <a:rPr sz="1000" spc="-10" dirty="0">
                <a:solidFill>
                  <a:srgbClr val="E94E1B"/>
                </a:solidFill>
                <a:latin typeface="Arial Rounded MT Bold"/>
                <a:cs typeface="Arial Rounded MT Bold"/>
              </a:rPr>
              <a:t> </a:t>
            </a:r>
            <a:r>
              <a:rPr sz="1000" spc="-5" dirty="0">
                <a:solidFill>
                  <a:srgbClr val="E94E1B"/>
                </a:solidFill>
                <a:latin typeface="Arial Rounded MT Bold"/>
                <a:cs typeface="Arial Rounded MT Bold"/>
                <a:hlinkClick r:id="rId6"/>
              </a:rPr>
              <a:t>www.post-hub.co.uk/enquires</a:t>
            </a:r>
            <a:endParaRPr lang="en-GB" sz="1000" dirty="0">
              <a:solidFill>
                <a:srgbClr val="E94E1B"/>
              </a:solidFill>
              <a:latin typeface="Arial Rounded MT Bold"/>
              <a:cs typeface="Arial Rounded MT Bold"/>
            </a:endParaRPr>
          </a:p>
          <a:p>
            <a:pPr marL="1802764">
              <a:lnSpc>
                <a:spcPct val="100000"/>
              </a:lnSpc>
            </a:pPr>
            <a:endParaRPr lang="en-GB" sz="700" spc="-5" dirty="0">
              <a:latin typeface="Arial"/>
              <a:cs typeface="Arial"/>
            </a:endParaRPr>
          </a:p>
          <a:p>
            <a:pPr marL="12700"/>
            <a:r>
              <a:rPr lang="en-GB" sz="700" spc="-5" dirty="0">
                <a:latin typeface="Arial"/>
                <a:cs typeface="Arial"/>
              </a:rPr>
              <a:t>Table 1: </a:t>
            </a:r>
            <a:r>
              <a:rPr lang="en-GB" sz="800" dirty="0"/>
              <a:t>Source: JICMAIL Item Data Q2 2022 n=11,463 mail items; Q2 2023 n=10,590 </a:t>
            </a:r>
          </a:p>
          <a:p>
            <a:pPr marL="12700"/>
            <a:r>
              <a:rPr lang="en-GB" sz="700" spc="-5" dirty="0">
                <a:latin typeface="Arial"/>
                <a:cs typeface="Arial"/>
              </a:rPr>
              <a:t>Table 2: JICMAIL Item Data Q2 2017 to Q2 2023 n=283,699 mail items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60740" y="4242220"/>
            <a:ext cx="1922145" cy="6407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95"/>
              </a:spcBef>
            </a:pPr>
            <a:r>
              <a:rPr sz="1400" spc="-10" dirty="0">
                <a:solidFill>
                  <a:srgbClr val="2D2E83"/>
                </a:solidFill>
                <a:latin typeface="Arial Rounded MT Bold"/>
                <a:cs typeface="Arial Rounded MT Bold"/>
              </a:rPr>
              <a:t>Lifespan</a:t>
            </a:r>
            <a:endParaRPr sz="1400" dirty="0">
              <a:solidFill>
                <a:srgbClr val="2D2E83"/>
              </a:solidFill>
              <a:latin typeface="Arial Rounded MT Bold"/>
              <a:cs typeface="Arial Rounded MT Bold"/>
            </a:endParaRPr>
          </a:p>
          <a:p>
            <a:pPr marL="12700" marR="5080" algn="ctr">
              <a:lnSpc>
                <a:spcPct val="100000"/>
              </a:lnSpc>
              <a:spcBef>
                <a:spcPts val="1005"/>
              </a:spcBef>
            </a:pPr>
            <a:r>
              <a:rPr sz="900" spc="-5" dirty="0">
                <a:solidFill>
                  <a:srgbClr val="0D0D0D"/>
                </a:solidFill>
                <a:latin typeface="Arial Rounded MT Bold"/>
                <a:cs typeface="Arial Rounded MT Bold"/>
              </a:rPr>
              <a:t>Direct</a:t>
            </a:r>
            <a:r>
              <a:rPr sz="900" dirty="0">
                <a:solidFill>
                  <a:srgbClr val="0D0D0D"/>
                </a:solidFill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0D0D0D"/>
                </a:solidFill>
                <a:latin typeface="Arial Rounded MT Bold"/>
                <a:cs typeface="Arial Rounded MT Bold"/>
              </a:rPr>
              <a:t>Mail</a:t>
            </a:r>
            <a:r>
              <a:rPr sz="900" spc="5" dirty="0">
                <a:solidFill>
                  <a:srgbClr val="0D0D0D"/>
                </a:solidFill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0D0D0D"/>
                </a:solidFill>
                <a:latin typeface="Arial Rounded MT Bold"/>
                <a:cs typeface="Arial Rounded MT Bold"/>
              </a:rPr>
              <a:t>stays</a:t>
            </a:r>
            <a:r>
              <a:rPr sz="900" dirty="0">
                <a:solidFill>
                  <a:srgbClr val="0D0D0D"/>
                </a:solidFill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0D0D0D"/>
                </a:solidFill>
                <a:latin typeface="Arial Rounded MT Bold"/>
                <a:cs typeface="Arial Rounded MT Bold"/>
              </a:rPr>
              <a:t>within</a:t>
            </a:r>
            <a:r>
              <a:rPr sz="900" spc="-15" dirty="0">
                <a:solidFill>
                  <a:srgbClr val="0D0D0D"/>
                </a:solidFill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0D0D0D"/>
                </a:solidFill>
                <a:latin typeface="Arial Rounded MT Bold"/>
                <a:cs typeface="Arial Rounded MT Bold"/>
              </a:rPr>
              <a:t>the</a:t>
            </a:r>
            <a:r>
              <a:rPr sz="900" spc="-15" dirty="0">
                <a:solidFill>
                  <a:srgbClr val="0D0D0D"/>
                </a:solidFill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0D0D0D"/>
                </a:solidFill>
                <a:latin typeface="Arial Rounded MT Bold"/>
                <a:cs typeface="Arial Rounded MT Bold"/>
              </a:rPr>
              <a:t>household </a:t>
            </a:r>
            <a:r>
              <a:rPr sz="900" spc="-210" dirty="0">
                <a:solidFill>
                  <a:srgbClr val="0D0D0D"/>
                </a:solidFill>
                <a:latin typeface="Arial Rounded MT Bold"/>
                <a:cs typeface="Arial Rounded MT Bold"/>
              </a:rPr>
              <a:t> </a:t>
            </a:r>
            <a:r>
              <a:rPr sz="900" dirty="0">
                <a:solidFill>
                  <a:srgbClr val="0D0D0D"/>
                </a:solidFill>
                <a:latin typeface="Arial Rounded MT Bold"/>
                <a:cs typeface="Arial Rounded MT Bold"/>
              </a:rPr>
              <a:t>for</a:t>
            </a:r>
            <a:r>
              <a:rPr sz="900" spc="-10" dirty="0">
                <a:solidFill>
                  <a:srgbClr val="0D0D0D"/>
                </a:solidFill>
                <a:latin typeface="Arial Rounded MT Bold"/>
                <a:cs typeface="Arial Rounded MT Bold"/>
              </a:rPr>
              <a:t> </a:t>
            </a:r>
            <a:r>
              <a:rPr sz="900" dirty="0">
                <a:solidFill>
                  <a:srgbClr val="0D0D0D"/>
                </a:solidFill>
                <a:latin typeface="Arial Rounded MT Bold"/>
                <a:cs typeface="Arial Rounded MT Bold"/>
              </a:rPr>
              <a:t>up</a:t>
            </a:r>
            <a:r>
              <a:rPr sz="900" spc="-10" dirty="0">
                <a:solidFill>
                  <a:srgbClr val="0D0D0D"/>
                </a:solidFill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0D0D0D"/>
                </a:solidFill>
                <a:latin typeface="Arial Rounded MT Bold"/>
                <a:cs typeface="Arial Rounded MT Bold"/>
              </a:rPr>
              <a:t>to</a:t>
            </a:r>
            <a:r>
              <a:rPr sz="900" spc="-15" dirty="0">
                <a:solidFill>
                  <a:srgbClr val="0D0D0D"/>
                </a:solidFill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FC4F00"/>
                </a:solidFill>
                <a:latin typeface="Arial Rounded MT Bold"/>
                <a:cs typeface="Arial Rounded MT Bold"/>
              </a:rPr>
              <a:t>7.</a:t>
            </a:r>
            <a:r>
              <a:rPr lang="en-GB" sz="900" spc="-5" dirty="0">
                <a:solidFill>
                  <a:srgbClr val="FC4F00"/>
                </a:solidFill>
                <a:latin typeface="Arial Rounded MT Bold"/>
                <a:cs typeface="Arial Rounded MT Bold"/>
              </a:rPr>
              <a:t>1</a:t>
            </a:r>
            <a:r>
              <a:rPr sz="900" dirty="0">
                <a:solidFill>
                  <a:srgbClr val="FC4F00"/>
                </a:solidFill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FC4F00"/>
                </a:solidFill>
                <a:latin typeface="Arial Rounded MT Bold"/>
                <a:cs typeface="Arial Rounded MT Bold"/>
              </a:rPr>
              <a:t>days</a:t>
            </a:r>
            <a:endParaRPr sz="900" dirty="0">
              <a:latin typeface="Arial Rounded MT Bold"/>
              <a:cs typeface="Arial Rounded MT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4317" y="4240734"/>
            <a:ext cx="18097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solidFill>
                  <a:srgbClr val="2D2E83"/>
                </a:solidFill>
                <a:latin typeface="Arial Rounded MT Bold"/>
                <a:cs typeface="Arial Rounded MT Bold"/>
              </a:rPr>
              <a:t>Item</a:t>
            </a:r>
            <a:r>
              <a:rPr sz="1400" spc="-20" dirty="0">
                <a:solidFill>
                  <a:srgbClr val="2D2E83"/>
                </a:solidFill>
                <a:latin typeface="Arial Rounded MT Bold"/>
                <a:cs typeface="Arial Rounded MT Bold"/>
              </a:rPr>
              <a:t> Reach</a:t>
            </a:r>
            <a:endParaRPr sz="1400" dirty="0">
              <a:solidFill>
                <a:srgbClr val="2D2E83"/>
              </a:solidFill>
              <a:latin typeface="Arial Rounded MT Bold"/>
              <a:cs typeface="Arial Rounded MT Bold"/>
            </a:endParaRPr>
          </a:p>
          <a:p>
            <a:pPr marL="12700" marR="5080" algn="ctr">
              <a:lnSpc>
                <a:spcPct val="100000"/>
              </a:lnSpc>
              <a:spcBef>
                <a:spcPts val="965"/>
              </a:spcBef>
            </a:pPr>
            <a:r>
              <a:rPr sz="900" dirty="0">
                <a:latin typeface="Arial Rounded MT Bold"/>
                <a:cs typeface="Arial Rounded MT Bold"/>
              </a:rPr>
              <a:t>On</a:t>
            </a:r>
            <a:r>
              <a:rPr sz="900" spc="-20" dirty="0">
                <a:latin typeface="Arial Rounded MT Bold"/>
                <a:cs typeface="Arial Rounded MT Bold"/>
              </a:rPr>
              <a:t> </a:t>
            </a:r>
            <a:r>
              <a:rPr sz="900" spc="-5" dirty="0">
                <a:latin typeface="Arial Rounded MT Bold"/>
                <a:cs typeface="Arial Rounded MT Bold"/>
              </a:rPr>
              <a:t>average,</a:t>
            </a:r>
            <a:r>
              <a:rPr sz="900" spc="15" dirty="0">
                <a:latin typeface="Arial Rounded MT Bold"/>
                <a:cs typeface="Arial Rounded MT Bold"/>
              </a:rPr>
              <a:t> </a:t>
            </a:r>
            <a:r>
              <a:rPr sz="900" spc="-5" dirty="0">
                <a:latin typeface="Arial Rounded MT Bold"/>
                <a:cs typeface="Arial Rounded MT Bold"/>
              </a:rPr>
              <a:t>each</a:t>
            </a:r>
            <a:r>
              <a:rPr sz="900" dirty="0">
                <a:latin typeface="Arial Rounded MT Bold"/>
                <a:cs typeface="Arial Rounded MT Bold"/>
              </a:rPr>
              <a:t> </a:t>
            </a:r>
            <a:r>
              <a:rPr sz="900" spc="-5" dirty="0">
                <a:latin typeface="Arial Rounded MT Bold"/>
                <a:cs typeface="Arial Rounded MT Bold"/>
              </a:rPr>
              <a:t>piece</a:t>
            </a:r>
            <a:r>
              <a:rPr sz="900" spc="5" dirty="0">
                <a:latin typeface="Arial Rounded MT Bold"/>
                <a:cs typeface="Arial Rounded MT Bold"/>
              </a:rPr>
              <a:t> </a:t>
            </a:r>
            <a:r>
              <a:rPr sz="900" dirty="0">
                <a:latin typeface="Arial Rounded MT Bold"/>
                <a:cs typeface="Arial Rounded MT Bold"/>
              </a:rPr>
              <a:t>of</a:t>
            </a:r>
            <a:r>
              <a:rPr sz="900" spc="-15" dirty="0">
                <a:latin typeface="Arial Rounded MT Bold"/>
                <a:cs typeface="Arial Rounded MT Bold"/>
              </a:rPr>
              <a:t> </a:t>
            </a:r>
            <a:r>
              <a:rPr sz="900" spc="-5" dirty="0">
                <a:latin typeface="Arial Rounded MT Bold"/>
                <a:cs typeface="Arial Rounded MT Bold"/>
              </a:rPr>
              <a:t>Direct Mail </a:t>
            </a:r>
            <a:r>
              <a:rPr sz="900" spc="-210" dirty="0">
                <a:latin typeface="Arial Rounded MT Bold"/>
                <a:cs typeface="Arial Rounded MT Bold"/>
              </a:rPr>
              <a:t> </a:t>
            </a:r>
            <a:r>
              <a:rPr sz="900" spc="-5" dirty="0">
                <a:latin typeface="Arial Rounded MT Bold"/>
                <a:cs typeface="Arial Rounded MT Bold"/>
              </a:rPr>
              <a:t>reaches</a:t>
            </a:r>
            <a:r>
              <a:rPr sz="900" dirty="0"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FC4F00"/>
                </a:solidFill>
                <a:latin typeface="Arial Rounded MT Bold"/>
                <a:cs typeface="Arial Rounded MT Bold"/>
              </a:rPr>
              <a:t>1.1</a:t>
            </a:r>
            <a:r>
              <a:rPr sz="900" spc="15" dirty="0">
                <a:solidFill>
                  <a:srgbClr val="FC4F00"/>
                </a:solidFill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FC4F00"/>
                </a:solidFill>
                <a:latin typeface="Arial Rounded MT Bold"/>
                <a:cs typeface="Arial Rounded MT Bold"/>
              </a:rPr>
              <a:t>people</a:t>
            </a:r>
            <a:endParaRPr sz="900" dirty="0">
              <a:latin typeface="Arial Rounded MT Bold"/>
              <a:cs typeface="Arial Rounded MT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41160" y="4243489"/>
            <a:ext cx="1698365" cy="638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400" spc="-20" dirty="0">
                <a:solidFill>
                  <a:srgbClr val="2D2E83"/>
                </a:solidFill>
                <a:latin typeface="Arial Rounded MT Bold"/>
                <a:cs typeface="Arial Rounded MT Bold"/>
              </a:rPr>
              <a:t>Frequency</a:t>
            </a:r>
            <a:endParaRPr sz="1400" dirty="0">
              <a:solidFill>
                <a:srgbClr val="2D2E83"/>
              </a:solidFill>
              <a:latin typeface="Arial Rounded MT Bold"/>
              <a:cs typeface="Arial Rounded MT Bold"/>
            </a:endParaRPr>
          </a:p>
          <a:p>
            <a:pPr marL="12065" marR="5080" algn="ctr">
              <a:lnSpc>
                <a:spcPct val="100000"/>
              </a:lnSpc>
              <a:spcBef>
                <a:spcPts val="990"/>
              </a:spcBef>
            </a:pPr>
            <a:r>
              <a:rPr sz="900" spc="-5" dirty="0">
                <a:latin typeface="Arial Rounded MT Bold"/>
                <a:cs typeface="Arial Rounded MT Bold"/>
              </a:rPr>
              <a:t>Direct</a:t>
            </a:r>
            <a:r>
              <a:rPr sz="900" dirty="0">
                <a:latin typeface="Arial Rounded MT Bold"/>
                <a:cs typeface="Arial Rounded MT Bold"/>
              </a:rPr>
              <a:t> </a:t>
            </a:r>
            <a:r>
              <a:rPr sz="900" spc="-5" dirty="0">
                <a:latin typeface="Arial Rounded MT Bold"/>
                <a:cs typeface="Arial Rounded MT Bold"/>
              </a:rPr>
              <a:t>Mail</a:t>
            </a:r>
            <a:r>
              <a:rPr sz="900" spc="10" dirty="0">
                <a:latin typeface="Arial Rounded MT Bold"/>
                <a:cs typeface="Arial Rounded MT Bold"/>
              </a:rPr>
              <a:t> </a:t>
            </a:r>
            <a:r>
              <a:rPr sz="900" dirty="0">
                <a:solidFill>
                  <a:srgbClr val="0D0D0D"/>
                </a:solidFill>
                <a:latin typeface="Arial Rounded MT Bold"/>
                <a:cs typeface="Arial Rounded MT Bold"/>
              </a:rPr>
              <a:t>is </a:t>
            </a:r>
            <a:r>
              <a:rPr sz="900" spc="-5" dirty="0">
                <a:solidFill>
                  <a:srgbClr val="0D0D0D"/>
                </a:solidFill>
                <a:latin typeface="Arial Rounded MT Bold"/>
                <a:cs typeface="Arial Rounded MT Bold"/>
              </a:rPr>
              <a:t>read</a:t>
            </a:r>
            <a:r>
              <a:rPr sz="900" spc="5" dirty="0">
                <a:solidFill>
                  <a:srgbClr val="0D0D0D"/>
                </a:solidFill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FC4F00"/>
                </a:solidFill>
                <a:latin typeface="Arial Rounded MT Bold"/>
                <a:cs typeface="Arial Rounded MT Bold"/>
              </a:rPr>
              <a:t>4.</a:t>
            </a:r>
            <a:r>
              <a:rPr lang="en-GB" sz="900" spc="-5" dirty="0">
                <a:solidFill>
                  <a:srgbClr val="FC4F00"/>
                </a:solidFill>
                <a:latin typeface="Arial Rounded MT Bold"/>
                <a:cs typeface="Arial Rounded MT Bold"/>
              </a:rPr>
              <a:t>5</a:t>
            </a:r>
            <a:r>
              <a:rPr sz="900" spc="10" dirty="0">
                <a:solidFill>
                  <a:srgbClr val="FC4F00"/>
                </a:solidFill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FC4F00"/>
                </a:solidFill>
                <a:latin typeface="Arial Rounded MT Bold"/>
                <a:cs typeface="Arial Rounded MT Bold"/>
              </a:rPr>
              <a:t>times</a:t>
            </a:r>
            <a:r>
              <a:rPr sz="900" dirty="0">
                <a:solidFill>
                  <a:srgbClr val="FC4F00"/>
                </a:solidFill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0D0D0D"/>
                </a:solidFill>
                <a:latin typeface="Arial Rounded MT Bold"/>
                <a:cs typeface="Arial Rounded MT Bold"/>
              </a:rPr>
              <a:t>whilst </a:t>
            </a:r>
            <a:r>
              <a:rPr sz="900" spc="-210" dirty="0">
                <a:solidFill>
                  <a:srgbClr val="0D0D0D"/>
                </a:solidFill>
                <a:latin typeface="Arial Rounded MT Bold"/>
                <a:cs typeface="Arial Rounded MT Bold"/>
              </a:rPr>
              <a:t> </a:t>
            </a:r>
            <a:r>
              <a:rPr sz="900" dirty="0">
                <a:solidFill>
                  <a:srgbClr val="0D0D0D"/>
                </a:solidFill>
                <a:latin typeface="Arial Rounded MT Bold"/>
                <a:cs typeface="Arial Rounded MT Bold"/>
              </a:rPr>
              <a:t>in</a:t>
            </a:r>
            <a:r>
              <a:rPr sz="900" spc="-10" dirty="0">
                <a:solidFill>
                  <a:srgbClr val="0D0D0D"/>
                </a:solidFill>
                <a:latin typeface="Arial Rounded MT Bold"/>
                <a:cs typeface="Arial Rounded MT Bold"/>
              </a:rPr>
              <a:t> </a:t>
            </a:r>
            <a:r>
              <a:rPr sz="900" spc="-5" dirty="0">
                <a:solidFill>
                  <a:srgbClr val="0D0D0D"/>
                </a:solidFill>
                <a:latin typeface="Arial Rounded MT Bold"/>
                <a:cs typeface="Arial Rounded MT Bold"/>
              </a:rPr>
              <a:t>the</a:t>
            </a:r>
            <a:r>
              <a:rPr sz="900" spc="-10" dirty="0">
                <a:solidFill>
                  <a:srgbClr val="0D0D0D"/>
                </a:solidFill>
                <a:latin typeface="Arial Rounded MT Bold"/>
                <a:cs typeface="Arial Rounded MT Bold"/>
              </a:rPr>
              <a:t> </a:t>
            </a:r>
            <a:r>
              <a:rPr sz="900" dirty="0">
                <a:solidFill>
                  <a:srgbClr val="0D0D0D"/>
                </a:solidFill>
                <a:latin typeface="Arial Rounded MT Bold"/>
                <a:cs typeface="Arial Rounded MT Bold"/>
              </a:rPr>
              <a:t>home</a:t>
            </a:r>
            <a:endParaRPr sz="900" dirty="0">
              <a:latin typeface="Arial Rounded MT Bold"/>
              <a:cs typeface="Arial Rounded MT Bold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19854" y="1640698"/>
            <a:ext cx="3267819" cy="10158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1825">
              <a:lnSpc>
                <a:spcPct val="100000"/>
              </a:lnSpc>
              <a:spcBef>
                <a:spcPts val="100"/>
              </a:spcBef>
            </a:pPr>
            <a:r>
              <a:rPr sz="2600" spc="-15" dirty="0"/>
              <a:t>The</a:t>
            </a:r>
            <a:r>
              <a:rPr sz="2600" spc="-55" dirty="0"/>
              <a:t> </a:t>
            </a:r>
            <a:r>
              <a:rPr sz="2600" dirty="0"/>
              <a:t>Impact</a:t>
            </a:r>
            <a:r>
              <a:rPr sz="2600" spc="-70" dirty="0"/>
              <a:t> </a:t>
            </a:r>
            <a:r>
              <a:rPr sz="2600" dirty="0"/>
              <a:t>of </a:t>
            </a:r>
            <a:r>
              <a:rPr sz="2600" spc="-685" dirty="0"/>
              <a:t> </a:t>
            </a:r>
            <a:r>
              <a:rPr sz="2600" spc="-15" dirty="0"/>
              <a:t>Direct</a:t>
            </a:r>
            <a:r>
              <a:rPr sz="2600" spc="-35" dirty="0"/>
              <a:t> </a:t>
            </a:r>
            <a:r>
              <a:rPr sz="2600" dirty="0"/>
              <a:t>Mail</a:t>
            </a:r>
          </a:p>
          <a:p>
            <a:pPr marL="12700">
              <a:lnSpc>
                <a:spcPts val="1660"/>
              </a:lnSpc>
            </a:pPr>
            <a:r>
              <a:rPr sz="1400" spc="-5" dirty="0">
                <a:solidFill>
                  <a:srgbClr val="2D2E83"/>
                </a:solidFill>
              </a:rPr>
              <a:t>How</a:t>
            </a:r>
            <a:r>
              <a:rPr sz="1400" dirty="0">
                <a:solidFill>
                  <a:srgbClr val="2D2E83"/>
                </a:solidFill>
              </a:rPr>
              <a:t> </a:t>
            </a:r>
            <a:r>
              <a:rPr sz="1400" spc="-15" dirty="0">
                <a:solidFill>
                  <a:srgbClr val="2D2E83"/>
                </a:solidFill>
              </a:rPr>
              <a:t>Direct</a:t>
            </a:r>
            <a:r>
              <a:rPr sz="1400" spc="15" dirty="0">
                <a:solidFill>
                  <a:srgbClr val="2D2E83"/>
                </a:solidFill>
              </a:rPr>
              <a:t> </a:t>
            </a:r>
            <a:r>
              <a:rPr sz="1400" spc="-5" dirty="0">
                <a:solidFill>
                  <a:srgbClr val="2D2E83"/>
                </a:solidFill>
              </a:rPr>
              <a:t>Mail </a:t>
            </a:r>
            <a:r>
              <a:rPr sz="1400" spc="-10" dirty="0">
                <a:solidFill>
                  <a:srgbClr val="2D2E83"/>
                </a:solidFill>
              </a:rPr>
              <a:t>performed</a:t>
            </a:r>
            <a:r>
              <a:rPr sz="1400" spc="10" dirty="0">
                <a:solidFill>
                  <a:srgbClr val="2D2E83"/>
                </a:solidFill>
              </a:rPr>
              <a:t> </a:t>
            </a:r>
            <a:r>
              <a:rPr sz="1400" spc="-5" dirty="0">
                <a:solidFill>
                  <a:srgbClr val="2D2E83"/>
                </a:solidFill>
              </a:rPr>
              <a:t>in</a:t>
            </a:r>
            <a:r>
              <a:rPr lang="en-GB" sz="1400" spc="-5" dirty="0">
                <a:solidFill>
                  <a:srgbClr val="2D2E83"/>
                </a:solidFill>
              </a:rPr>
              <a:t> Q2</a:t>
            </a:r>
            <a:r>
              <a:rPr sz="1400" dirty="0">
                <a:solidFill>
                  <a:srgbClr val="2D2E83"/>
                </a:solidFill>
              </a:rPr>
              <a:t> </a:t>
            </a:r>
            <a:r>
              <a:rPr sz="1400" spc="-5" dirty="0">
                <a:solidFill>
                  <a:srgbClr val="2D2E83"/>
                </a:solidFill>
              </a:rPr>
              <a:t>202</a:t>
            </a:r>
            <a:r>
              <a:rPr lang="en-GB" sz="1400" spc="-5" dirty="0">
                <a:solidFill>
                  <a:srgbClr val="2D2E83"/>
                </a:solidFill>
              </a:rPr>
              <a:t>3</a:t>
            </a:r>
            <a:endParaRPr sz="1400" dirty="0">
              <a:solidFill>
                <a:srgbClr val="2D2E83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1843" y="8001000"/>
            <a:ext cx="5898515" cy="0"/>
          </a:xfrm>
          <a:custGeom>
            <a:avLst/>
            <a:gdLst/>
            <a:ahLst/>
            <a:cxnLst/>
            <a:rect l="l" t="t" r="r" b="b"/>
            <a:pathLst>
              <a:path w="5898515">
                <a:moveTo>
                  <a:pt x="0" y="0"/>
                </a:moveTo>
                <a:lnTo>
                  <a:pt x="5898172" y="0"/>
                </a:lnTo>
              </a:path>
            </a:pathLst>
          </a:custGeom>
          <a:ln w="6096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6740" y="4953000"/>
            <a:ext cx="5701665" cy="0"/>
          </a:xfrm>
          <a:custGeom>
            <a:avLst/>
            <a:gdLst/>
            <a:ahLst/>
            <a:cxnLst/>
            <a:rect l="l" t="t" r="r" b="b"/>
            <a:pathLst>
              <a:path w="5701665">
                <a:moveTo>
                  <a:pt x="0" y="0"/>
                </a:moveTo>
                <a:lnTo>
                  <a:pt x="5701322" y="0"/>
                </a:lnTo>
              </a:path>
            </a:pathLst>
          </a:custGeom>
          <a:ln w="6096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58727" y="3441953"/>
            <a:ext cx="961390" cy="715645"/>
          </a:xfrm>
          <a:custGeom>
            <a:avLst/>
            <a:gdLst/>
            <a:ahLst/>
            <a:cxnLst/>
            <a:rect l="l" t="t" r="r" b="b"/>
            <a:pathLst>
              <a:path w="961389" h="715645">
                <a:moveTo>
                  <a:pt x="764730" y="597839"/>
                </a:moveTo>
                <a:lnTo>
                  <a:pt x="760768" y="586879"/>
                </a:lnTo>
                <a:lnTo>
                  <a:pt x="748893" y="581888"/>
                </a:lnTo>
                <a:lnTo>
                  <a:pt x="129908" y="581888"/>
                </a:lnTo>
                <a:lnTo>
                  <a:pt x="129908" y="94145"/>
                </a:lnTo>
                <a:lnTo>
                  <a:pt x="124917" y="82130"/>
                </a:lnTo>
                <a:lnTo>
                  <a:pt x="113919" y="78117"/>
                </a:lnTo>
                <a:lnTo>
                  <a:pt x="102920" y="82130"/>
                </a:lnTo>
                <a:lnTo>
                  <a:pt x="97917" y="94145"/>
                </a:lnTo>
                <a:lnTo>
                  <a:pt x="97917" y="606767"/>
                </a:lnTo>
                <a:lnTo>
                  <a:pt x="104965" y="613791"/>
                </a:lnTo>
                <a:lnTo>
                  <a:pt x="748893" y="613791"/>
                </a:lnTo>
                <a:lnTo>
                  <a:pt x="760768" y="608812"/>
                </a:lnTo>
                <a:lnTo>
                  <a:pt x="764730" y="597839"/>
                </a:lnTo>
                <a:close/>
              </a:path>
              <a:path w="961389" h="715645">
                <a:moveTo>
                  <a:pt x="960882" y="7353"/>
                </a:moveTo>
                <a:lnTo>
                  <a:pt x="953528" y="0"/>
                </a:lnTo>
                <a:lnTo>
                  <a:pt x="928928" y="0"/>
                </a:lnTo>
                <a:lnTo>
                  <a:pt x="928928" y="31978"/>
                </a:lnTo>
                <a:lnTo>
                  <a:pt x="928928" y="683552"/>
                </a:lnTo>
                <a:lnTo>
                  <a:pt x="31953" y="683552"/>
                </a:lnTo>
                <a:lnTo>
                  <a:pt x="31953" y="31978"/>
                </a:lnTo>
                <a:lnTo>
                  <a:pt x="928928" y="31978"/>
                </a:lnTo>
                <a:lnTo>
                  <a:pt x="928928" y="0"/>
                </a:lnTo>
                <a:lnTo>
                  <a:pt x="7353" y="0"/>
                </a:lnTo>
                <a:lnTo>
                  <a:pt x="0" y="7353"/>
                </a:lnTo>
                <a:lnTo>
                  <a:pt x="0" y="708164"/>
                </a:lnTo>
                <a:lnTo>
                  <a:pt x="7353" y="715518"/>
                </a:lnTo>
                <a:lnTo>
                  <a:pt x="953528" y="715518"/>
                </a:lnTo>
                <a:lnTo>
                  <a:pt x="960882" y="708164"/>
                </a:lnTo>
                <a:lnTo>
                  <a:pt x="960882" y="683552"/>
                </a:lnTo>
                <a:lnTo>
                  <a:pt x="960882" y="31978"/>
                </a:lnTo>
                <a:lnTo>
                  <a:pt x="960882" y="7353"/>
                </a:lnTo>
                <a:close/>
              </a:path>
            </a:pathLst>
          </a:cu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56651" y="3520068"/>
            <a:ext cx="667385" cy="535940"/>
          </a:xfrm>
          <a:custGeom>
            <a:avLst/>
            <a:gdLst/>
            <a:ahLst/>
            <a:cxnLst/>
            <a:rect l="l" t="t" r="r" b="b"/>
            <a:pathLst>
              <a:path w="667385" h="535939">
                <a:moveTo>
                  <a:pt x="650976" y="535676"/>
                </a:moveTo>
                <a:lnTo>
                  <a:pt x="16001" y="535676"/>
                </a:lnTo>
                <a:lnTo>
                  <a:pt x="7048" y="535676"/>
                </a:lnTo>
                <a:lnTo>
                  <a:pt x="0" y="528653"/>
                </a:lnTo>
                <a:lnTo>
                  <a:pt x="0" y="519725"/>
                </a:lnTo>
                <a:lnTo>
                  <a:pt x="0" y="16030"/>
                </a:lnTo>
                <a:lnTo>
                  <a:pt x="4998" y="4007"/>
                </a:lnTo>
                <a:lnTo>
                  <a:pt x="15995" y="0"/>
                </a:lnTo>
                <a:lnTo>
                  <a:pt x="26992" y="4007"/>
                </a:lnTo>
                <a:lnTo>
                  <a:pt x="31991" y="16030"/>
                </a:lnTo>
                <a:lnTo>
                  <a:pt x="31991" y="503774"/>
                </a:lnTo>
                <a:lnTo>
                  <a:pt x="650976" y="503774"/>
                </a:lnTo>
                <a:lnTo>
                  <a:pt x="662849" y="508758"/>
                </a:lnTo>
                <a:lnTo>
                  <a:pt x="666807" y="519725"/>
                </a:lnTo>
                <a:lnTo>
                  <a:pt x="662849" y="530691"/>
                </a:lnTo>
                <a:lnTo>
                  <a:pt x="650976" y="535676"/>
                </a:lnTo>
                <a:close/>
              </a:path>
            </a:pathLst>
          </a:custGeom>
          <a:ln w="3175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384231" y="3565340"/>
            <a:ext cx="193589" cy="193605"/>
          </a:xfrm>
          <a:prstGeom prst="rect">
            <a:avLst/>
          </a:prstGeom>
        </p:spPr>
      </p:pic>
      <p:sp>
        <p:nvSpPr>
          <p:cNvPr id="14" name="object 14"/>
          <p:cNvSpPr/>
          <p:nvPr/>
        </p:nvSpPr>
        <p:spPr>
          <a:xfrm>
            <a:off x="5749327" y="3906011"/>
            <a:ext cx="194310" cy="32384"/>
          </a:xfrm>
          <a:custGeom>
            <a:avLst/>
            <a:gdLst/>
            <a:ahLst/>
            <a:cxnLst/>
            <a:rect l="l" t="t" r="r" b="b"/>
            <a:pathLst>
              <a:path w="194310" h="32385">
                <a:moveTo>
                  <a:pt x="178114" y="0"/>
                </a:moveTo>
                <a:lnTo>
                  <a:pt x="16125" y="0"/>
                </a:lnTo>
                <a:lnTo>
                  <a:pt x="4031" y="5000"/>
                </a:lnTo>
                <a:lnTo>
                  <a:pt x="0" y="16001"/>
                </a:lnTo>
                <a:lnTo>
                  <a:pt x="4031" y="27003"/>
                </a:lnTo>
                <a:lnTo>
                  <a:pt x="16125" y="32003"/>
                </a:lnTo>
                <a:lnTo>
                  <a:pt x="178114" y="32003"/>
                </a:lnTo>
                <a:lnTo>
                  <a:pt x="190201" y="27003"/>
                </a:lnTo>
                <a:lnTo>
                  <a:pt x="194230" y="16001"/>
                </a:lnTo>
                <a:lnTo>
                  <a:pt x="190201" y="5000"/>
                </a:lnTo>
                <a:lnTo>
                  <a:pt x="178114" y="0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46496" y="3549522"/>
            <a:ext cx="465455" cy="368935"/>
          </a:xfrm>
          <a:custGeom>
            <a:avLst/>
            <a:gdLst/>
            <a:ahLst/>
            <a:cxnLst/>
            <a:rect l="l" t="t" r="r" b="b"/>
            <a:pathLst>
              <a:path w="465454" h="368935">
                <a:moveTo>
                  <a:pt x="464921" y="148780"/>
                </a:moveTo>
                <a:lnTo>
                  <a:pt x="461645" y="140296"/>
                </a:lnTo>
                <a:lnTo>
                  <a:pt x="360387" y="6692"/>
                </a:lnTo>
                <a:lnTo>
                  <a:pt x="360057" y="5537"/>
                </a:lnTo>
                <a:lnTo>
                  <a:pt x="357708" y="4330"/>
                </a:lnTo>
                <a:lnTo>
                  <a:pt x="355815" y="2628"/>
                </a:lnTo>
                <a:lnTo>
                  <a:pt x="351358" y="1016"/>
                </a:lnTo>
                <a:lnTo>
                  <a:pt x="349415" y="0"/>
                </a:lnTo>
                <a:lnTo>
                  <a:pt x="346506" y="685"/>
                </a:lnTo>
                <a:lnTo>
                  <a:pt x="344258" y="736"/>
                </a:lnTo>
                <a:lnTo>
                  <a:pt x="341782" y="1803"/>
                </a:lnTo>
                <a:lnTo>
                  <a:pt x="337807" y="2730"/>
                </a:lnTo>
                <a:lnTo>
                  <a:pt x="337032" y="4229"/>
                </a:lnTo>
                <a:lnTo>
                  <a:pt x="196964" y="99517"/>
                </a:lnTo>
                <a:lnTo>
                  <a:pt x="189852" y="110363"/>
                </a:lnTo>
                <a:lnTo>
                  <a:pt x="192722" y="121754"/>
                </a:lnTo>
                <a:lnTo>
                  <a:pt x="202196" y="128689"/>
                </a:lnTo>
                <a:lnTo>
                  <a:pt x="214909" y="126161"/>
                </a:lnTo>
                <a:lnTo>
                  <a:pt x="325094" y="51092"/>
                </a:lnTo>
                <a:lnTo>
                  <a:pt x="322313" y="66509"/>
                </a:lnTo>
                <a:lnTo>
                  <a:pt x="307835" y="114261"/>
                </a:lnTo>
                <a:lnTo>
                  <a:pt x="288290" y="157848"/>
                </a:lnTo>
                <a:lnTo>
                  <a:pt x="263715" y="197205"/>
                </a:lnTo>
                <a:lnTo>
                  <a:pt x="234137" y="232257"/>
                </a:lnTo>
                <a:lnTo>
                  <a:pt x="199580" y="262978"/>
                </a:lnTo>
                <a:lnTo>
                  <a:pt x="160070" y="289280"/>
                </a:lnTo>
                <a:lnTo>
                  <a:pt x="125958" y="306692"/>
                </a:lnTo>
                <a:lnTo>
                  <a:pt x="90322" y="320509"/>
                </a:lnTo>
                <a:lnTo>
                  <a:pt x="53428" y="330606"/>
                </a:lnTo>
                <a:lnTo>
                  <a:pt x="15557" y="336867"/>
                </a:lnTo>
                <a:lnTo>
                  <a:pt x="3683" y="342214"/>
                </a:lnTo>
                <a:lnTo>
                  <a:pt x="0" y="353314"/>
                </a:lnTo>
                <a:lnTo>
                  <a:pt x="4330" y="364172"/>
                </a:lnTo>
                <a:lnTo>
                  <a:pt x="16510" y="368808"/>
                </a:lnTo>
                <a:lnTo>
                  <a:pt x="17462" y="368808"/>
                </a:lnTo>
                <a:lnTo>
                  <a:pt x="58686" y="362356"/>
                </a:lnTo>
                <a:lnTo>
                  <a:pt x="98856" y="351675"/>
                </a:lnTo>
                <a:lnTo>
                  <a:pt x="137642" y="336867"/>
                </a:lnTo>
                <a:lnTo>
                  <a:pt x="174739" y="318020"/>
                </a:lnTo>
                <a:lnTo>
                  <a:pt x="232371" y="277329"/>
                </a:lnTo>
                <a:lnTo>
                  <a:pt x="261200" y="249631"/>
                </a:lnTo>
                <a:lnTo>
                  <a:pt x="288632" y="216382"/>
                </a:lnTo>
                <a:lnTo>
                  <a:pt x="313613" y="177126"/>
                </a:lnTo>
                <a:lnTo>
                  <a:pt x="335076" y="131368"/>
                </a:lnTo>
                <a:lnTo>
                  <a:pt x="351993" y="78638"/>
                </a:lnTo>
                <a:lnTo>
                  <a:pt x="356501" y="54571"/>
                </a:lnTo>
                <a:lnTo>
                  <a:pt x="436333" y="159562"/>
                </a:lnTo>
                <a:lnTo>
                  <a:pt x="439216" y="163741"/>
                </a:lnTo>
                <a:lnTo>
                  <a:pt x="444030" y="165989"/>
                </a:lnTo>
                <a:lnTo>
                  <a:pt x="448830" y="165989"/>
                </a:lnTo>
                <a:lnTo>
                  <a:pt x="457644" y="163474"/>
                </a:lnTo>
                <a:lnTo>
                  <a:pt x="463296" y="157124"/>
                </a:lnTo>
                <a:lnTo>
                  <a:pt x="464921" y="148780"/>
                </a:lnTo>
                <a:close/>
              </a:path>
            </a:pathLst>
          </a:custGeom>
          <a:solidFill>
            <a:srgbClr val="2D2E8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A967B72-FE44-9092-1875-E9B6B8E2ADB8}"/>
              </a:ext>
            </a:extLst>
          </p:cNvPr>
          <p:cNvGrpSpPr/>
          <p:nvPr/>
        </p:nvGrpSpPr>
        <p:grpSpPr>
          <a:xfrm>
            <a:off x="3003043" y="3236975"/>
            <a:ext cx="860804" cy="920750"/>
            <a:chOff x="3003043" y="3236975"/>
            <a:chExt cx="860804" cy="920750"/>
          </a:xfrm>
        </p:grpSpPr>
        <p:sp>
          <p:nvSpPr>
            <p:cNvPr id="17" name="object 17"/>
            <p:cNvSpPr/>
            <p:nvPr/>
          </p:nvSpPr>
          <p:spPr>
            <a:xfrm>
              <a:off x="3233927" y="3594354"/>
              <a:ext cx="0" cy="166370"/>
            </a:xfrm>
            <a:custGeom>
              <a:avLst/>
              <a:gdLst/>
              <a:ahLst/>
              <a:cxnLst/>
              <a:rect l="l" t="t" r="r" b="b"/>
              <a:pathLst>
                <a:path h="166370">
                  <a:moveTo>
                    <a:pt x="0" y="166116"/>
                  </a:moveTo>
                  <a:lnTo>
                    <a:pt x="0" y="0"/>
                  </a:lnTo>
                </a:path>
              </a:pathLst>
            </a:custGeom>
            <a:ln w="35052">
              <a:solidFill>
                <a:srgbClr val="2D2E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162299" y="3493770"/>
              <a:ext cx="70485" cy="100965"/>
            </a:xfrm>
            <a:custGeom>
              <a:avLst/>
              <a:gdLst/>
              <a:ahLst/>
              <a:cxnLst/>
              <a:rect l="l" t="t" r="r" b="b"/>
              <a:pathLst>
                <a:path w="70485" h="100964">
                  <a:moveTo>
                    <a:pt x="70104" y="0"/>
                  </a:moveTo>
                  <a:lnTo>
                    <a:pt x="0" y="69532"/>
                  </a:lnTo>
                  <a:lnTo>
                    <a:pt x="70104" y="100584"/>
                  </a:lnTo>
                </a:path>
              </a:pathLst>
            </a:custGeom>
            <a:ln w="35052">
              <a:solidFill>
                <a:srgbClr val="2D2E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232403" y="3248025"/>
              <a:ext cx="255270" cy="257175"/>
            </a:xfrm>
            <a:custGeom>
              <a:avLst/>
              <a:gdLst/>
              <a:ahLst/>
              <a:cxnLst/>
              <a:rect l="l" t="t" r="r" b="b"/>
              <a:pathLst>
                <a:path w="255270" h="257175">
                  <a:moveTo>
                    <a:pt x="255269" y="0"/>
                  </a:moveTo>
                  <a:lnTo>
                    <a:pt x="0" y="256794"/>
                  </a:lnTo>
                </a:path>
              </a:pathLst>
            </a:custGeom>
            <a:ln w="35052">
              <a:solidFill>
                <a:srgbClr val="2D2E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743705" y="3594354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8203"/>
                  </a:moveTo>
                  <a:lnTo>
                    <a:pt x="0" y="0"/>
                  </a:lnTo>
                </a:path>
              </a:pathLst>
            </a:custGeom>
            <a:ln w="35052">
              <a:solidFill>
                <a:srgbClr val="2D2E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745229" y="3493770"/>
              <a:ext cx="69850" cy="100965"/>
            </a:xfrm>
            <a:custGeom>
              <a:avLst/>
              <a:gdLst/>
              <a:ahLst/>
              <a:cxnLst/>
              <a:rect l="l" t="t" r="r" b="b"/>
              <a:pathLst>
                <a:path w="69850" h="100964">
                  <a:moveTo>
                    <a:pt x="0" y="0"/>
                  </a:moveTo>
                  <a:lnTo>
                    <a:pt x="69342" y="69532"/>
                  </a:lnTo>
                  <a:lnTo>
                    <a:pt x="0" y="100584"/>
                  </a:lnTo>
                </a:path>
              </a:pathLst>
            </a:custGeom>
            <a:ln w="35052">
              <a:solidFill>
                <a:srgbClr val="2D2E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487673" y="3236975"/>
              <a:ext cx="257810" cy="257175"/>
            </a:xfrm>
            <a:custGeom>
              <a:avLst/>
              <a:gdLst/>
              <a:ahLst/>
              <a:cxnLst/>
              <a:rect l="l" t="t" r="r" b="b"/>
              <a:pathLst>
                <a:path w="257810" h="257175">
                  <a:moveTo>
                    <a:pt x="0" y="0"/>
                  </a:moveTo>
                  <a:lnTo>
                    <a:pt x="257556" y="256794"/>
                  </a:lnTo>
                </a:path>
              </a:pathLst>
            </a:custGeom>
            <a:ln w="35052">
              <a:solidFill>
                <a:srgbClr val="2D2E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214877" y="3576827"/>
              <a:ext cx="35560" cy="35560"/>
            </a:xfrm>
            <a:custGeom>
              <a:avLst/>
              <a:gdLst/>
              <a:ahLst/>
              <a:cxnLst/>
              <a:rect l="l" t="t" r="r" b="b"/>
              <a:pathLst>
                <a:path w="35560" h="35560">
                  <a:moveTo>
                    <a:pt x="0" y="17525"/>
                  </a:moveTo>
                  <a:lnTo>
                    <a:pt x="5133" y="5133"/>
                  </a:lnTo>
                  <a:lnTo>
                    <a:pt x="17525" y="0"/>
                  </a:lnTo>
                  <a:lnTo>
                    <a:pt x="29918" y="5133"/>
                  </a:lnTo>
                  <a:lnTo>
                    <a:pt x="35051" y="17525"/>
                  </a:lnTo>
                  <a:lnTo>
                    <a:pt x="29918" y="29918"/>
                  </a:lnTo>
                  <a:lnTo>
                    <a:pt x="17525" y="35051"/>
                  </a:lnTo>
                  <a:lnTo>
                    <a:pt x="5133" y="29918"/>
                  </a:lnTo>
                  <a:lnTo>
                    <a:pt x="0" y="17525"/>
                  </a:lnTo>
                  <a:close/>
                </a:path>
              </a:pathLst>
            </a:custGeom>
            <a:solidFill>
              <a:srgbClr val="293991"/>
            </a:solidFill>
            <a:ln>
              <a:solidFill>
                <a:srgbClr val="2D2E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232403" y="3339084"/>
              <a:ext cx="513080" cy="255270"/>
            </a:xfrm>
            <a:custGeom>
              <a:avLst/>
              <a:gdLst/>
              <a:ahLst/>
              <a:cxnLst/>
              <a:rect l="l" t="t" r="r" b="b"/>
              <a:pathLst>
                <a:path w="513079" h="255270">
                  <a:moveTo>
                    <a:pt x="255269" y="0"/>
                  </a:moveTo>
                  <a:lnTo>
                    <a:pt x="0" y="255270"/>
                  </a:lnTo>
                </a:path>
                <a:path w="513079" h="255270">
                  <a:moveTo>
                    <a:pt x="255269" y="0"/>
                  </a:moveTo>
                  <a:lnTo>
                    <a:pt x="512825" y="255270"/>
                  </a:lnTo>
                </a:path>
              </a:pathLst>
            </a:custGeom>
            <a:ln w="35052">
              <a:solidFill>
                <a:srgbClr val="2D2E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612641" y="3269742"/>
              <a:ext cx="63500" cy="155575"/>
            </a:xfrm>
            <a:custGeom>
              <a:avLst/>
              <a:gdLst/>
              <a:ahLst/>
              <a:cxnLst/>
              <a:rect l="l" t="t" r="r" b="b"/>
              <a:pathLst>
                <a:path w="63500" h="155575">
                  <a:moveTo>
                    <a:pt x="63246" y="155448"/>
                  </a:moveTo>
                  <a:lnTo>
                    <a:pt x="63246" y="0"/>
                  </a:lnTo>
                  <a:lnTo>
                    <a:pt x="0" y="0"/>
                  </a:lnTo>
                  <a:lnTo>
                    <a:pt x="0" y="92494"/>
                  </a:lnTo>
                </a:path>
              </a:pathLst>
            </a:custGeom>
            <a:ln w="35052">
              <a:solidFill>
                <a:srgbClr val="2D2E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003043" y="3838955"/>
              <a:ext cx="318770" cy="318770"/>
            </a:xfrm>
            <a:custGeom>
              <a:avLst/>
              <a:gdLst/>
              <a:ahLst/>
              <a:cxnLst/>
              <a:rect l="l" t="t" r="r" b="b"/>
              <a:pathLst>
                <a:path w="318770" h="318770">
                  <a:moveTo>
                    <a:pt x="90855" y="0"/>
                  </a:moveTo>
                  <a:lnTo>
                    <a:pt x="318515" y="227660"/>
                  </a:lnTo>
                  <a:lnTo>
                    <a:pt x="227660" y="318516"/>
                  </a:lnTo>
                  <a:lnTo>
                    <a:pt x="0" y="90855"/>
                  </a:lnTo>
                  <a:lnTo>
                    <a:pt x="90855" y="0"/>
                  </a:lnTo>
                  <a:close/>
                </a:path>
              </a:pathLst>
            </a:custGeom>
            <a:ln w="350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090671" y="3902201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0" y="0"/>
                  </a:moveTo>
                  <a:lnTo>
                    <a:pt x="22098" y="22098"/>
                  </a:lnTo>
                </a:path>
              </a:pathLst>
            </a:custGeom>
            <a:ln w="35052">
              <a:solidFill>
                <a:srgbClr val="4140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116579" y="3742945"/>
              <a:ext cx="495934" cy="147955"/>
            </a:xfrm>
            <a:custGeom>
              <a:avLst/>
              <a:gdLst/>
              <a:ahLst/>
              <a:cxnLst/>
              <a:rect l="l" t="t" r="r" b="b"/>
              <a:pathLst>
                <a:path w="495935" h="147954">
                  <a:moveTo>
                    <a:pt x="0" y="119595"/>
                  </a:moveTo>
                  <a:lnTo>
                    <a:pt x="108381" y="25146"/>
                  </a:lnTo>
                  <a:lnTo>
                    <a:pt x="157157" y="1655"/>
                  </a:lnTo>
                  <a:lnTo>
                    <a:pt x="175475" y="0"/>
                  </a:lnTo>
                  <a:lnTo>
                    <a:pt x="238188" y="0"/>
                  </a:lnTo>
                  <a:lnTo>
                    <a:pt x="277223" y="7764"/>
                  </a:lnTo>
                  <a:lnTo>
                    <a:pt x="310438" y="29768"/>
                  </a:lnTo>
                  <a:lnTo>
                    <a:pt x="330835" y="50038"/>
                  </a:lnTo>
                  <a:lnTo>
                    <a:pt x="445922" y="50038"/>
                  </a:lnTo>
                  <a:lnTo>
                    <a:pt x="481533" y="65697"/>
                  </a:lnTo>
                  <a:lnTo>
                    <a:pt x="495858" y="99701"/>
                  </a:lnTo>
                  <a:lnTo>
                    <a:pt x="492277" y="117810"/>
                  </a:lnTo>
                  <a:lnTo>
                    <a:pt x="456967" y="146885"/>
                  </a:lnTo>
                  <a:lnTo>
                    <a:pt x="447471" y="147828"/>
                  </a:lnTo>
                  <a:lnTo>
                    <a:pt x="290576" y="147828"/>
                  </a:lnTo>
                </a:path>
              </a:pathLst>
            </a:custGeom>
            <a:ln w="350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87267" y="3679698"/>
              <a:ext cx="576580" cy="353060"/>
            </a:xfrm>
            <a:custGeom>
              <a:avLst/>
              <a:gdLst/>
              <a:ahLst/>
              <a:cxnLst/>
              <a:rect l="l" t="t" r="r" b="b"/>
              <a:pathLst>
                <a:path w="576579" h="353060">
                  <a:moveTo>
                    <a:pt x="0" y="352805"/>
                  </a:moveTo>
                  <a:lnTo>
                    <a:pt x="25044" y="344589"/>
                  </a:lnTo>
                  <a:lnTo>
                    <a:pt x="32270" y="342264"/>
                  </a:lnTo>
                  <a:lnTo>
                    <a:pt x="40017" y="340982"/>
                  </a:lnTo>
                  <a:lnTo>
                    <a:pt x="47764" y="340982"/>
                  </a:lnTo>
                  <a:lnTo>
                    <a:pt x="255092" y="340982"/>
                  </a:lnTo>
                  <a:lnTo>
                    <a:pt x="315499" y="328555"/>
                  </a:lnTo>
                  <a:lnTo>
                    <a:pt x="365848" y="293192"/>
                  </a:lnTo>
                  <a:lnTo>
                    <a:pt x="399888" y="256649"/>
                  </a:lnTo>
                  <a:lnTo>
                    <a:pt x="438078" y="214700"/>
                  </a:lnTo>
                  <a:lnTo>
                    <a:pt x="477140" y="170402"/>
                  </a:lnTo>
                  <a:lnTo>
                    <a:pt x="513794" y="126809"/>
                  </a:lnTo>
                  <a:lnTo>
                    <a:pt x="544763" y="86980"/>
                  </a:lnTo>
                  <a:lnTo>
                    <a:pt x="566767" y="53969"/>
                  </a:lnTo>
                  <a:lnTo>
                    <a:pt x="576529" y="30835"/>
                  </a:lnTo>
                  <a:lnTo>
                    <a:pt x="574982" y="16225"/>
                  </a:lnTo>
                  <a:lnTo>
                    <a:pt x="566491" y="6840"/>
                  </a:lnTo>
                  <a:lnTo>
                    <a:pt x="552820" y="1744"/>
                  </a:lnTo>
                  <a:lnTo>
                    <a:pt x="535736" y="0"/>
                  </a:lnTo>
                  <a:lnTo>
                    <a:pt x="506062" y="3200"/>
                  </a:lnTo>
                  <a:lnTo>
                    <a:pt x="478062" y="12495"/>
                  </a:lnTo>
                  <a:lnTo>
                    <a:pt x="452629" y="27426"/>
                  </a:lnTo>
                  <a:lnTo>
                    <a:pt x="430656" y="47536"/>
                  </a:lnTo>
                  <a:lnTo>
                    <a:pt x="417220" y="62953"/>
                  </a:lnTo>
                  <a:lnTo>
                    <a:pt x="349580" y="118198"/>
                  </a:lnTo>
                  <a:lnTo>
                    <a:pt x="302069" y="120256"/>
                  </a:lnTo>
                </a:path>
              </a:pathLst>
            </a:custGeom>
            <a:ln w="350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C3BE768-237D-E5E7-FFB1-050FDE30DD0E}"/>
              </a:ext>
            </a:extLst>
          </p:cNvPr>
          <p:cNvGrpSpPr/>
          <p:nvPr/>
        </p:nvGrpSpPr>
        <p:grpSpPr>
          <a:xfrm>
            <a:off x="712470" y="3483309"/>
            <a:ext cx="1019550" cy="665480"/>
            <a:chOff x="712470" y="3483309"/>
            <a:chExt cx="1019550" cy="665480"/>
          </a:xfrm>
        </p:grpSpPr>
        <p:sp>
          <p:nvSpPr>
            <p:cNvPr id="31" name="object 31"/>
            <p:cNvSpPr/>
            <p:nvPr/>
          </p:nvSpPr>
          <p:spPr>
            <a:xfrm>
              <a:off x="1143000" y="3903734"/>
              <a:ext cx="1905" cy="1270"/>
            </a:xfrm>
            <a:custGeom>
              <a:avLst/>
              <a:gdLst/>
              <a:ahLst/>
              <a:cxnLst/>
              <a:rect l="l" t="t" r="r" b="b"/>
              <a:pathLst>
                <a:path w="1905" h="1270">
                  <a:moveTo>
                    <a:pt x="1016" y="0"/>
                  </a:moveTo>
                  <a:lnTo>
                    <a:pt x="0" y="749"/>
                  </a:lnTo>
                  <a:lnTo>
                    <a:pt x="1524" y="749"/>
                  </a:lnTo>
                  <a:lnTo>
                    <a:pt x="1016" y="0"/>
                  </a:lnTo>
                  <a:close/>
                </a:path>
              </a:pathLst>
            </a:custGeom>
            <a:solidFill>
              <a:srgbClr val="FC4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43000" y="3855554"/>
              <a:ext cx="1905" cy="2540"/>
            </a:xfrm>
            <a:custGeom>
              <a:avLst/>
              <a:gdLst/>
              <a:ahLst/>
              <a:cxnLst/>
              <a:rect l="l" t="t" r="r" b="b"/>
              <a:pathLst>
                <a:path w="1905" h="2539">
                  <a:moveTo>
                    <a:pt x="1663" y="0"/>
                  </a:moveTo>
                  <a:lnTo>
                    <a:pt x="825" y="1092"/>
                  </a:lnTo>
                  <a:lnTo>
                    <a:pt x="0" y="2451"/>
                  </a:lnTo>
                  <a:lnTo>
                    <a:pt x="825" y="1358"/>
                  </a:lnTo>
                  <a:lnTo>
                    <a:pt x="1663" y="0"/>
                  </a:lnTo>
                  <a:close/>
                </a:path>
              </a:pathLst>
            </a:custGeom>
            <a:solidFill>
              <a:srgbClr val="5758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373880" y="3625086"/>
              <a:ext cx="358140" cy="462280"/>
            </a:xfrm>
            <a:custGeom>
              <a:avLst/>
              <a:gdLst/>
              <a:ahLst/>
              <a:cxnLst/>
              <a:rect l="l" t="t" r="r" b="b"/>
              <a:pathLst>
                <a:path w="358139" h="462279">
                  <a:moveTo>
                    <a:pt x="227228" y="29209"/>
                  </a:moveTo>
                  <a:lnTo>
                    <a:pt x="168224" y="29209"/>
                  </a:lnTo>
                  <a:lnTo>
                    <a:pt x="170306" y="30479"/>
                  </a:lnTo>
                  <a:lnTo>
                    <a:pt x="175361" y="30479"/>
                  </a:lnTo>
                  <a:lnTo>
                    <a:pt x="176847" y="31749"/>
                  </a:lnTo>
                  <a:lnTo>
                    <a:pt x="179819" y="33019"/>
                  </a:lnTo>
                  <a:lnTo>
                    <a:pt x="181902" y="33019"/>
                  </a:lnTo>
                  <a:lnTo>
                    <a:pt x="186054" y="34289"/>
                  </a:lnTo>
                  <a:lnTo>
                    <a:pt x="190220" y="36829"/>
                  </a:lnTo>
                  <a:lnTo>
                    <a:pt x="194081" y="39369"/>
                  </a:lnTo>
                  <a:lnTo>
                    <a:pt x="195275" y="39369"/>
                  </a:lnTo>
                  <a:lnTo>
                    <a:pt x="196761" y="40639"/>
                  </a:lnTo>
                  <a:lnTo>
                    <a:pt x="199135" y="41909"/>
                  </a:lnTo>
                  <a:lnTo>
                    <a:pt x="199428" y="41909"/>
                  </a:lnTo>
                  <a:lnTo>
                    <a:pt x="200024" y="43179"/>
                  </a:lnTo>
                  <a:lnTo>
                    <a:pt x="201218" y="43179"/>
                  </a:lnTo>
                  <a:lnTo>
                    <a:pt x="202107" y="44449"/>
                  </a:lnTo>
                  <a:lnTo>
                    <a:pt x="203301" y="45719"/>
                  </a:lnTo>
                  <a:lnTo>
                    <a:pt x="204787" y="46989"/>
                  </a:lnTo>
                  <a:lnTo>
                    <a:pt x="206565" y="48259"/>
                  </a:lnTo>
                  <a:lnTo>
                    <a:pt x="208051" y="50799"/>
                  </a:lnTo>
                  <a:lnTo>
                    <a:pt x="209245" y="50799"/>
                  </a:lnTo>
                  <a:lnTo>
                    <a:pt x="211023" y="53339"/>
                  </a:lnTo>
                  <a:lnTo>
                    <a:pt x="213105" y="55879"/>
                  </a:lnTo>
                  <a:lnTo>
                    <a:pt x="230590" y="101599"/>
                  </a:lnTo>
                  <a:lnTo>
                    <a:pt x="231533" y="118109"/>
                  </a:lnTo>
                  <a:lnTo>
                    <a:pt x="228983" y="146049"/>
                  </a:lnTo>
                  <a:lnTo>
                    <a:pt x="209839" y="194309"/>
                  </a:lnTo>
                  <a:lnTo>
                    <a:pt x="187845" y="217169"/>
                  </a:lnTo>
                  <a:lnTo>
                    <a:pt x="186359" y="218439"/>
                  </a:lnTo>
                  <a:lnTo>
                    <a:pt x="185762" y="218439"/>
                  </a:lnTo>
                  <a:lnTo>
                    <a:pt x="184569" y="219709"/>
                  </a:lnTo>
                  <a:lnTo>
                    <a:pt x="183387" y="219709"/>
                  </a:lnTo>
                  <a:lnTo>
                    <a:pt x="182498" y="220979"/>
                  </a:lnTo>
                  <a:lnTo>
                    <a:pt x="181305" y="220979"/>
                  </a:lnTo>
                  <a:lnTo>
                    <a:pt x="176847" y="223519"/>
                  </a:lnTo>
                  <a:lnTo>
                    <a:pt x="173875" y="228599"/>
                  </a:lnTo>
                  <a:lnTo>
                    <a:pt x="173875" y="242569"/>
                  </a:lnTo>
                  <a:lnTo>
                    <a:pt x="174697" y="251459"/>
                  </a:lnTo>
                  <a:lnTo>
                    <a:pt x="177107" y="260349"/>
                  </a:lnTo>
                  <a:lnTo>
                    <a:pt x="181023" y="269239"/>
                  </a:lnTo>
                  <a:lnTo>
                    <a:pt x="188137" y="279399"/>
                  </a:lnTo>
                  <a:lnTo>
                    <a:pt x="189026" y="279399"/>
                  </a:lnTo>
                  <a:lnTo>
                    <a:pt x="189331" y="280669"/>
                  </a:lnTo>
                  <a:lnTo>
                    <a:pt x="190220" y="280669"/>
                  </a:lnTo>
                  <a:lnTo>
                    <a:pt x="191414" y="281939"/>
                  </a:lnTo>
                  <a:lnTo>
                    <a:pt x="192303" y="283209"/>
                  </a:lnTo>
                  <a:lnTo>
                    <a:pt x="193484" y="284479"/>
                  </a:lnTo>
                  <a:lnTo>
                    <a:pt x="194386" y="284479"/>
                  </a:lnTo>
                  <a:lnTo>
                    <a:pt x="195275" y="285749"/>
                  </a:lnTo>
                  <a:lnTo>
                    <a:pt x="196456" y="285749"/>
                  </a:lnTo>
                  <a:lnTo>
                    <a:pt x="197357" y="287019"/>
                  </a:lnTo>
                  <a:lnTo>
                    <a:pt x="199732" y="288289"/>
                  </a:lnTo>
                  <a:lnTo>
                    <a:pt x="200913" y="289559"/>
                  </a:lnTo>
                  <a:lnTo>
                    <a:pt x="206870" y="292099"/>
                  </a:lnTo>
                  <a:lnTo>
                    <a:pt x="208940" y="293369"/>
                  </a:lnTo>
                  <a:lnTo>
                    <a:pt x="211023" y="293369"/>
                  </a:lnTo>
                  <a:lnTo>
                    <a:pt x="211912" y="294639"/>
                  </a:lnTo>
                  <a:lnTo>
                    <a:pt x="217271" y="295909"/>
                  </a:lnTo>
                  <a:lnTo>
                    <a:pt x="242227" y="295909"/>
                  </a:lnTo>
                  <a:lnTo>
                    <a:pt x="276321" y="303529"/>
                  </a:lnTo>
                  <a:lnTo>
                    <a:pt x="304090" y="322579"/>
                  </a:lnTo>
                  <a:lnTo>
                    <a:pt x="322774" y="349249"/>
                  </a:lnTo>
                  <a:lnTo>
                    <a:pt x="329615" y="383539"/>
                  </a:lnTo>
                  <a:lnTo>
                    <a:pt x="329615" y="434339"/>
                  </a:lnTo>
                  <a:lnTo>
                    <a:pt x="103136" y="434339"/>
                  </a:lnTo>
                  <a:lnTo>
                    <a:pt x="103136" y="462279"/>
                  </a:lnTo>
                  <a:lnTo>
                    <a:pt x="351612" y="462279"/>
                  </a:lnTo>
                  <a:lnTo>
                    <a:pt x="358139" y="457199"/>
                  </a:lnTo>
                  <a:lnTo>
                    <a:pt x="358139" y="383539"/>
                  </a:lnTo>
                  <a:lnTo>
                    <a:pt x="357847" y="382269"/>
                  </a:lnTo>
                  <a:lnTo>
                    <a:pt x="357847" y="372109"/>
                  </a:lnTo>
                  <a:lnTo>
                    <a:pt x="357555" y="372109"/>
                  </a:lnTo>
                  <a:lnTo>
                    <a:pt x="357555" y="370839"/>
                  </a:lnTo>
                  <a:lnTo>
                    <a:pt x="357250" y="369569"/>
                  </a:lnTo>
                  <a:lnTo>
                    <a:pt x="357250" y="367029"/>
                  </a:lnTo>
                  <a:lnTo>
                    <a:pt x="356361" y="363219"/>
                  </a:lnTo>
                  <a:lnTo>
                    <a:pt x="356361" y="361949"/>
                  </a:lnTo>
                  <a:lnTo>
                    <a:pt x="354279" y="353059"/>
                  </a:lnTo>
                  <a:lnTo>
                    <a:pt x="354279" y="351789"/>
                  </a:lnTo>
                  <a:lnTo>
                    <a:pt x="353682" y="350519"/>
                  </a:lnTo>
                  <a:lnTo>
                    <a:pt x="353390" y="349249"/>
                  </a:lnTo>
                  <a:lnTo>
                    <a:pt x="353098" y="349249"/>
                  </a:lnTo>
                  <a:lnTo>
                    <a:pt x="352501" y="346709"/>
                  </a:lnTo>
                  <a:lnTo>
                    <a:pt x="351904" y="345439"/>
                  </a:lnTo>
                  <a:lnTo>
                    <a:pt x="351612" y="344169"/>
                  </a:lnTo>
                  <a:lnTo>
                    <a:pt x="350710" y="341629"/>
                  </a:lnTo>
                  <a:lnTo>
                    <a:pt x="349529" y="339089"/>
                  </a:lnTo>
                  <a:lnTo>
                    <a:pt x="349224" y="337819"/>
                  </a:lnTo>
                  <a:lnTo>
                    <a:pt x="348932" y="337819"/>
                  </a:lnTo>
                  <a:lnTo>
                    <a:pt x="346849" y="332739"/>
                  </a:lnTo>
                  <a:lnTo>
                    <a:pt x="346557" y="332739"/>
                  </a:lnTo>
                  <a:lnTo>
                    <a:pt x="346252" y="331469"/>
                  </a:lnTo>
                  <a:lnTo>
                    <a:pt x="345655" y="331469"/>
                  </a:lnTo>
                  <a:lnTo>
                    <a:pt x="345363" y="330199"/>
                  </a:lnTo>
                  <a:lnTo>
                    <a:pt x="344474" y="327659"/>
                  </a:lnTo>
                  <a:lnTo>
                    <a:pt x="342099" y="323849"/>
                  </a:lnTo>
                  <a:lnTo>
                    <a:pt x="340906" y="322579"/>
                  </a:lnTo>
                  <a:lnTo>
                    <a:pt x="340017" y="320039"/>
                  </a:lnTo>
                  <a:lnTo>
                    <a:pt x="337934" y="317499"/>
                  </a:lnTo>
                  <a:lnTo>
                    <a:pt x="335851" y="313689"/>
                  </a:lnTo>
                  <a:lnTo>
                    <a:pt x="333476" y="311149"/>
                  </a:lnTo>
                  <a:lnTo>
                    <a:pt x="332879" y="311149"/>
                  </a:lnTo>
                  <a:lnTo>
                    <a:pt x="331698" y="308609"/>
                  </a:lnTo>
                  <a:lnTo>
                    <a:pt x="329018" y="306069"/>
                  </a:lnTo>
                  <a:lnTo>
                    <a:pt x="327532" y="304799"/>
                  </a:lnTo>
                  <a:lnTo>
                    <a:pt x="325754" y="302259"/>
                  </a:lnTo>
                  <a:lnTo>
                    <a:pt x="322186" y="299719"/>
                  </a:lnTo>
                  <a:lnTo>
                    <a:pt x="320103" y="297179"/>
                  </a:lnTo>
                  <a:lnTo>
                    <a:pt x="315340" y="293369"/>
                  </a:lnTo>
                  <a:lnTo>
                    <a:pt x="312966" y="290829"/>
                  </a:lnTo>
                  <a:lnTo>
                    <a:pt x="310299" y="289559"/>
                  </a:lnTo>
                  <a:lnTo>
                    <a:pt x="307911" y="287019"/>
                  </a:lnTo>
                  <a:lnTo>
                    <a:pt x="302008" y="283209"/>
                  </a:lnTo>
                  <a:lnTo>
                    <a:pt x="295881" y="280669"/>
                  </a:lnTo>
                  <a:lnTo>
                    <a:pt x="289530" y="276859"/>
                  </a:lnTo>
                  <a:lnTo>
                    <a:pt x="282955" y="274319"/>
                  </a:lnTo>
                  <a:lnTo>
                    <a:pt x="280873" y="274319"/>
                  </a:lnTo>
                  <a:lnTo>
                    <a:pt x="280568" y="273049"/>
                  </a:lnTo>
                  <a:lnTo>
                    <a:pt x="277012" y="273049"/>
                  </a:lnTo>
                  <a:lnTo>
                    <a:pt x="276415" y="271779"/>
                  </a:lnTo>
                  <a:lnTo>
                    <a:pt x="271056" y="271779"/>
                  </a:lnTo>
                  <a:lnTo>
                    <a:pt x="269570" y="270509"/>
                  </a:lnTo>
                  <a:lnTo>
                    <a:pt x="265417" y="270509"/>
                  </a:lnTo>
                  <a:lnTo>
                    <a:pt x="263042" y="269239"/>
                  </a:lnTo>
                  <a:lnTo>
                    <a:pt x="255612" y="269239"/>
                  </a:lnTo>
                  <a:lnTo>
                    <a:pt x="254711" y="267969"/>
                  </a:lnTo>
                  <a:lnTo>
                    <a:pt x="221132" y="267969"/>
                  </a:lnTo>
                  <a:lnTo>
                    <a:pt x="220535" y="266699"/>
                  </a:lnTo>
                  <a:lnTo>
                    <a:pt x="217855" y="266699"/>
                  </a:lnTo>
                  <a:lnTo>
                    <a:pt x="214299" y="264159"/>
                  </a:lnTo>
                  <a:lnTo>
                    <a:pt x="213398" y="264159"/>
                  </a:lnTo>
                  <a:lnTo>
                    <a:pt x="212216" y="262889"/>
                  </a:lnTo>
                  <a:lnTo>
                    <a:pt x="210731" y="261619"/>
                  </a:lnTo>
                  <a:lnTo>
                    <a:pt x="210134" y="261619"/>
                  </a:lnTo>
                  <a:lnTo>
                    <a:pt x="207759" y="259079"/>
                  </a:lnTo>
                  <a:lnTo>
                    <a:pt x="206565" y="256539"/>
                  </a:lnTo>
                  <a:lnTo>
                    <a:pt x="205676" y="256539"/>
                  </a:lnTo>
                  <a:lnTo>
                    <a:pt x="205384" y="255269"/>
                  </a:lnTo>
                  <a:lnTo>
                    <a:pt x="204482" y="253999"/>
                  </a:lnTo>
                  <a:lnTo>
                    <a:pt x="204190" y="252729"/>
                  </a:lnTo>
                  <a:lnTo>
                    <a:pt x="202399" y="248919"/>
                  </a:lnTo>
                  <a:lnTo>
                    <a:pt x="201815" y="245109"/>
                  </a:lnTo>
                  <a:lnTo>
                    <a:pt x="201815" y="241299"/>
                  </a:lnTo>
                  <a:lnTo>
                    <a:pt x="205676" y="238759"/>
                  </a:lnTo>
                  <a:lnTo>
                    <a:pt x="212216" y="233679"/>
                  </a:lnTo>
                  <a:lnTo>
                    <a:pt x="212509" y="233679"/>
                  </a:lnTo>
                  <a:lnTo>
                    <a:pt x="232307" y="210819"/>
                  </a:lnTo>
                  <a:lnTo>
                    <a:pt x="247172" y="184149"/>
                  </a:lnTo>
                  <a:lnTo>
                    <a:pt x="256519" y="152399"/>
                  </a:lnTo>
                  <a:lnTo>
                    <a:pt x="259765" y="118109"/>
                  </a:lnTo>
                  <a:lnTo>
                    <a:pt x="258548" y="97789"/>
                  </a:lnTo>
                  <a:lnTo>
                    <a:pt x="254935" y="78739"/>
                  </a:lnTo>
                  <a:lnTo>
                    <a:pt x="248980" y="62229"/>
                  </a:lnTo>
                  <a:lnTo>
                    <a:pt x="240741" y="46989"/>
                  </a:lnTo>
                  <a:lnTo>
                    <a:pt x="240741" y="45719"/>
                  </a:lnTo>
                  <a:lnTo>
                    <a:pt x="240156" y="45719"/>
                  </a:lnTo>
                  <a:lnTo>
                    <a:pt x="236588" y="40639"/>
                  </a:lnTo>
                  <a:lnTo>
                    <a:pt x="234505" y="38099"/>
                  </a:lnTo>
                  <a:lnTo>
                    <a:pt x="234213" y="36829"/>
                  </a:lnTo>
                  <a:lnTo>
                    <a:pt x="233908" y="36829"/>
                  </a:lnTo>
                  <a:lnTo>
                    <a:pt x="232130" y="34289"/>
                  </a:lnTo>
                  <a:lnTo>
                    <a:pt x="230047" y="33019"/>
                  </a:lnTo>
                  <a:lnTo>
                    <a:pt x="228269" y="30479"/>
                  </a:lnTo>
                  <a:lnTo>
                    <a:pt x="227228" y="29209"/>
                  </a:lnTo>
                  <a:close/>
                </a:path>
                <a:path w="358139" h="462279">
                  <a:moveTo>
                    <a:pt x="215188" y="19049"/>
                  </a:moveTo>
                  <a:lnTo>
                    <a:pt x="91846" y="19049"/>
                  </a:lnTo>
                  <a:lnTo>
                    <a:pt x="91249" y="20319"/>
                  </a:lnTo>
                  <a:lnTo>
                    <a:pt x="88569" y="21589"/>
                  </a:lnTo>
                  <a:lnTo>
                    <a:pt x="87388" y="22859"/>
                  </a:lnTo>
                  <a:lnTo>
                    <a:pt x="85597" y="24129"/>
                  </a:lnTo>
                  <a:lnTo>
                    <a:pt x="84112" y="26669"/>
                  </a:lnTo>
                  <a:lnTo>
                    <a:pt x="81737" y="27939"/>
                  </a:lnTo>
                  <a:lnTo>
                    <a:pt x="77571" y="33019"/>
                  </a:lnTo>
                  <a:lnTo>
                    <a:pt x="75196" y="35559"/>
                  </a:lnTo>
                  <a:lnTo>
                    <a:pt x="73418" y="38099"/>
                  </a:lnTo>
                  <a:lnTo>
                    <a:pt x="72529" y="38099"/>
                  </a:lnTo>
                  <a:lnTo>
                    <a:pt x="71335" y="40639"/>
                  </a:lnTo>
                  <a:lnTo>
                    <a:pt x="52982" y="78739"/>
                  </a:lnTo>
                  <a:lnTo>
                    <a:pt x="48158" y="118109"/>
                  </a:lnTo>
                  <a:lnTo>
                    <a:pt x="51356" y="152399"/>
                  </a:lnTo>
                  <a:lnTo>
                    <a:pt x="60599" y="184149"/>
                  </a:lnTo>
                  <a:lnTo>
                    <a:pt x="75360" y="210819"/>
                  </a:lnTo>
                  <a:lnTo>
                    <a:pt x="95110" y="233679"/>
                  </a:lnTo>
                  <a:lnTo>
                    <a:pt x="95415" y="233679"/>
                  </a:lnTo>
                  <a:lnTo>
                    <a:pt x="98971" y="236219"/>
                  </a:lnTo>
                  <a:lnTo>
                    <a:pt x="102247" y="238759"/>
                  </a:lnTo>
                  <a:lnTo>
                    <a:pt x="105816" y="241299"/>
                  </a:lnTo>
                  <a:lnTo>
                    <a:pt x="105816" y="242569"/>
                  </a:lnTo>
                  <a:lnTo>
                    <a:pt x="106108" y="245109"/>
                  </a:lnTo>
                  <a:lnTo>
                    <a:pt x="105511" y="248919"/>
                  </a:lnTo>
                  <a:lnTo>
                    <a:pt x="101358" y="257809"/>
                  </a:lnTo>
                  <a:lnTo>
                    <a:pt x="96596" y="262889"/>
                  </a:lnTo>
                  <a:lnTo>
                    <a:pt x="95707" y="262889"/>
                  </a:lnTo>
                  <a:lnTo>
                    <a:pt x="94513" y="264159"/>
                  </a:lnTo>
                  <a:lnTo>
                    <a:pt x="93624" y="264159"/>
                  </a:lnTo>
                  <a:lnTo>
                    <a:pt x="92443" y="265429"/>
                  </a:lnTo>
                  <a:lnTo>
                    <a:pt x="90957" y="266699"/>
                  </a:lnTo>
                  <a:lnTo>
                    <a:pt x="88277" y="266699"/>
                  </a:lnTo>
                  <a:lnTo>
                    <a:pt x="87388" y="267969"/>
                  </a:lnTo>
                  <a:lnTo>
                    <a:pt x="57962" y="267969"/>
                  </a:lnTo>
                  <a:lnTo>
                    <a:pt x="56172" y="269239"/>
                  </a:lnTo>
                  <a:lnTo>
                    <a:pt x="51130" y="269239"/>
                  </a:lnTo>
                  <a:lnTo>
                    <a:pt x="44881" y="270509"/>
                  </a:lnTo>
                  <a:lnTo>
                    <a:pt x="41313" y="270509"/>
                  </a:lnTo>
                  <a:lnTo>
                    <a:pt x="38049" y="271779"/>
                  </a:lnTo>
                  <a:lnTo>
                    <a:pt x="34772" y="271779"/>
                  </a:lnTo>
                  <a:lnTo>
                    <a:pt x="31800" y="273049"/>
                  </a:lnTo>
                  <a:lnTo>
                    <a:pt x="29133" y="274319"/>
                  </a:lnTo>
                  <a:lnTo>
                    <a:pt x="27343" y="274319"/>
                  </a:lnTo>
                  <a:lnTo>
                    <a:pt x="25565" y="275589"/>
                  </a:lnTo>
                  <a:lnTo>
                    <a:pt x="24968" y="275589"/>
                  </a:lnTo>
                  <a:lnTo>
                    <a:pt x="18393" y="278129"/>
                  </a:lnTo>
                  <a:lnTo>
                    <a:pt x="12041" y="280669"/>
                  </a:lnTo>
                  <a:lnTo>
                    <a:pt x="5910" y="284479"/>
                  </a:lnTo>
                  <a:lnTo>
                    <a:pt x="0" y="288289"/>
                  </a:lnTo>
                  <a:lnTo>
                    <a:pt x="18729" y="293369"/>
                  </a:lnTo>
                  <a:lnTo>
                    <a:pt x="27757" y="297179"/>
                  </a:lnTo>
                  <a:lnTo>
                    <a:pt x="36563" y="300989"/>
                  </a:lnTo>
                  <a:lnTo>
                    <a:pt x="43573" y="298449"/>
                  </a:lnTo>
                  <a:lnTo>
                    <a:pt x="58046" y="295909"/>
                  </a:lnTo>
                  <a:lnTo>
                    <a:pt x="89471" y="295909"/>
                  </a:lnTo>
                  <a:lnTo>
                    <a:pt x="94513" y="294639"/>
                  </a:lnTo>
                  <a:lnTo>
                    <a:pt x="96596" y="293369"/>
                  </a:lnTo>
                  <a:lnTo>
                    <a:pt x="98971" y="293369"/>
                  </a:lnTo>
                  <a:lnTo>
                    <a:pt x="100761" y="292099"/>
                  </a:lnTo>
                  <a:lnTo>
                    <a:pt x="102844" y="290829"/>
                  </a:lnTo>
                  <a:lnTo>
                    <a:pt x="104622" y="290829"/>
                  </a:lnTo>
                  <a:lnTo>
                    <a:pt x="108191" y="288289"/>
                  </a:lnTo>
                  <a:lnTo>
                    <a:pt x="109080" y="288289"/>
                  </a:lnTo>
                  <a:lnTo>
                    <a:pt x="111455" y="285749"/>
                  </a:lnTo>
                  <a:lnTo>
                    <a:pt x="112356" y="285749"/>
                  </a:lnTo>
                  <a:lnTo>
                    <a:pt x="113537" y="284479"/>
                  </a:lnTo>
                  <a:lnTo>
                    <a:pt x="115328" y="283209"/>
                  </a:lnTo>
                  <a:lnTo>
                    <a:pt x="116509" y="281939"/>
                  </a:lnTo>
                  <a:lnTo>
                    <a:pt x="118592" y="280669"/>
                  </a:lnTo>
                  <a:lnTo>
                    <a:pt x="118300" y="280669"/>
                  </a:lnTo>
                  <a:lnTo>
                    <a:pt x="118884" y="279399"/>
                  </a:lnTo>
                  <a:lnTo>
                    <a:pt x="119189" y="279399"/>
                  </a:lnTo>
                  <a:lnTo>
                    <a:pt x="121564" y="276859"/>
                  </a:lnTo>
                  <a:lnTo>
                    <a:pt x="126901" y="269239"/>
                  </a:lnTo>
                  <a:lnTo>
                    <a:pt x="130816" y="260349"/>
                  </a:lnTo>
                  <a:lnTo>
                    <a:pt x="133226" y="251459"/>
                  </a:lnTo>
                  <a:lnTo>
                    <a:pt x="134048" y="242569"/>
                  </a:lnTo>
                  <a:lnTo>
                    <a:pt x="134048" y="228599"/>
                  </a:lnTo>
                  <a:lnTo>
                    <a:pt x="131076" y="223519"/>
                  </a:lnTo>
                  <a:lnTo>
                    <a:pt x="123342" y="219709"/>
                  </a:lnTo>
                  <a:lnTo>
                    <a:pt x="120967" y="217169"/>
                  </a:lnTo>
                  <a:lnTo>
                    <a:pt x="120078" y="217169"/>
                  </a:lnTo>
                  <a:lnTo>
                    <a:pt x="118884" y="215899"/>
                  </a:lnTo>
                  <a:lnTo>
                    <a:pt x="116814" y="214629"/>
                  </a:lnTo>
                  <a:lnTo>
                    <a:pt x="113842" y="212089"/>
                  </a:lnTo>
                  <a:lnTo>
                    <a:pt x="113537" y="212089"/>
                  </a:lnTo>
                  <a:lnTo>
                    <a:pt x="97779" y="194309"/>
                  </a:lnTo>
                  <a:lnTo>
                    <a:pt x="86005" y="172719"/>
                  </a:lnTo>
                  <a:lnTo>
                    <a:pt x="78635" y="146049"/>
                  </a:lnTo>
                  <a:lnTo>
                    <a:pt x="76085" y="118109"/>
                  </a:lnTo>
                  <a:lnTo>
                    <a:pt x="77028" y="101599"/>
                  </a:lnTo>
                  <a:lnTo>
                    <a:pt x="90957" y="60959"/>
                  </a:lnTo>
                  <a:lnTo>
                    <a:pt x="96596" y="53339"/>
                  </a:lnTo>
                  <a:lnTo>
                    <a:pt x="97485" y="52069"/>
                  </a:lnTo>
                  <a:lnTo>
                    <a:pt x="99567" y="50799"/>
                  </a:lnTo>
                  <a:lnTo>
                    <a:pt x="101053" y="48259"/>
                  </a:lnTo>
                  <a:lnTo>
                    <a:pt x="104622" y="45719"/>
                  </a:lnTo>
                  <a:lnTo>
                    <a:pt x="105511" y="44449"/>
                  </a:lnTo>
                  <a:lnTo>
                    <a:pt x="106705" y="43179"/>
                  </a:lnTo>
                  <a:lnTo>
                    <a:pt x="107594" y="43179"/>
                  </a:lnTo>
                  <a:lnTo>
                    <a:pt x="109969" y="41909"/>
                  </a:lnTo>
                  <a:lnTo>
                    <a:pt x="112356" y="39369"/>
                  </a:lnTo>
                  <a:lnTo>
                    <a:pt x="113537" y="39369"/>
                  </a:lnTo>
                  <a:lnTo>
                    <a:pt x="117398" y="36829"/>
                  </a:lnTo>
                  <a:lnTo>
                    <a:pt x="121564" y="34289"/>
                  </a:lnTo>
                  <a:lnTo>
                    <a:pt x="125729" y="33019"/>
                  </a:lnTo>
                  <a:lnTo>
                    <a:pt x="128104" y="33019"/>
                  </a:lnTo>
                  <a:lnTo>
                    <a:pt x="131076" y="31749"/>
                  </a:lnTo>
                  <a:lnTo>
                    <a:pt x="132562" y="30479"/>
                  </a:lnTo>
                  <a:lnTo>
                    <a:pt x="137617" y="30479"/>
                  </a:lnTo>
                  <a:lnTo>
                    <a:pt x="139699" y="29209"/>
                  </a:lnTo>
                  <a:lnTo>
                    <a:pt x="227228" y="29209"/>
                  </a:lnTo>
                  <a:lnTo>
                    <a:pt x="226186" y="27939"/>
                  </a:lnTo>
                  <a:lnTo>
                    <a:pt x="223799" y="26669"/>
                  </a:lnTo>
                  <a:lnTo>
                    <a:pt x="222021" y="24129"/>
                  </a:lnTo>
                  <a:lnTo>
                    <a:pt x="219049" y="21589"/>
                  </a:lnTo>
                  <a:lnTo>
                    <a:pt x="217855" y="21589"/>
                  </a:lnTo>
                  <a:lnTo>
                    <a:pt x="216369" y="20319"/>
                  </a:lnTo>
                  <a:lnTo>
                    <a:pt x="215188" y="19049"/>
                  </a:lnTo>
                  <a:close/>
                </a:path>
                <a:path w="358139" h="462279">
                  <a:moveTo>
                    <a:pt x="201218" y="10159"/>
                  </a:moveTo>
                  <a:lnTo>
                    <a:pt x="106400" y="10159"/>
                  </a:lnTo>
                  <a:lnTo>
                    <a:pt x="103733" y="11429"/>
                  </a:lnTo>
                  <a:lnTo>
                    <a:pt x="99275" y="15239"/>
                  </a:lnTo>
                  <a:lnTo>
                    <a:pt x="96596" y="16509"/>
                  </a:lnTo>
                  <a:lnTo>
                    <a:pt x="93624" y="19049"/>
                  </a:lnTo>
                  <a:lnTo>
                    <a:pt x="213994" y="19049"/>
                  </a:lnTo>
                  <a:lnTo>
                    <a:pt x="212509" y="17779"/>
                  </a:lnTo>
                  <a:lnTo>
                    <a:pt x="211912" y="16509"/>
                  </a:lnTo>
                  <a:lnTo>
                    <a:pt x="211023" y="16509"/>
                  </a:lnTo>
                  <a:lnTo>
                    <a:pt x="208356" y="15239"/>
                  </a:lnTo>
                  <a:lnTo>
                    <a:pt x="203898" y="11429"/>
                  </a:lnTo>
                  <a:lnTo>
                    <a:pt x="201218" y="10159"/>
                  </a:lnTo>
                  <a:close/>
                </a:path>
                <a:path w="358139" h="462279">
                  <a:moveTo>
                    <a:pt x="191998" y="6349"/>
                  </a:moveTo>
                  <a:lnTo>
                    <a:pt x="115912" y="6349"/>
                  </a:lnTo>
                  <a:lnTo>
                    <a:pt x="113537" y="7619"/>
                  </a:lnTo>
                  <a:lnTo>
                    <a:pt x="111455" y="8889"/>
                  </a:lnTo>
                  <a:lnTo>
                    <a:pt x="108788" y="10159"/>
                  </a:lnTo>
                  <a:lnTo>
                    <a:pt x="198843" y="10159"/>
                  </a:lnTo>
                  <a:lnTo>
                    <a:pt x="197942" y="8889"/>
                  </a:lnTo>
                  <a:lnTo>
                    <a:pt x="196164" y="8889"/>
                  </a:lnTo>
                  <a:lnTo>
                    <a:pt x="191998" y="6349"/>
                  </a:lnTo>
                  <a:close/>
                </a:path>
                <a:path w="358139" h="462279">
                  <a:moveTo>
                    <a:pt x="186054" y="5079"/>
                  </a:moveTo>
                  <a:lnTo>
                    <a:pt x="121564" y="5079"/>
                  </a:lnTo>
                  <a:lnTo>
                    <a:pt x="118592" y="6349"/>
                  </a:lnTo>
                  <a:lnTo>
                    <a:pt x="189026" y="6349"/>
                  </a:lnTo>
                  <a:lnTo>
                    <a:pt x="186054" y="5079"/>
                  </a:lnTo>
                  <a:close/>
                </a:path>
                <a:path w="358139" h="462279">
                  <a:moveTo>
                    <a:pt x="183680" y="3809"/>
                  </a:moveTo>
                  <a:lnTo>
                    <a:pt x="124244" y="3809"/>
                  </a:lnTo>
                  <a:lnTo>
                    <a:pt x="123050" y="5079"/>
                  </a:lnTo>
                  <a:lnTo>
                    <a:pt x="184873" y="5079"/>
                  </a:lnTo>
                  <a:lnTo>
                    <a:pt x="183680" y="3809"/>
                  </a:lnTo>
                  <a:close/>
                </a:path>
                <a:path w="358139" h="462279">
                  <a:moveTo>
                    <a:pt x="173570" y="1269"/>
                  </a:moveTo>
                  <a:lnTo>
                    <a:pt x="134048" y="1269"/>
                  </a:lnTo>
                  <a:lnTo>
                    <a:pt x="130771" y="2539"/>
                  </a:lnTo>
                  <a:lnTo>
                    <a:pt x="127800" y="2539"/>
                  </a:lnTo>
                  <a:lnTo>
                    <a:pt x="125729" y="3809"/>
                  </a:lnTo>
                  <a:lnTo>
                    <a:pt x="181902" y="3809"/>
                  </a:lnTo>
                  <a:lnTo>
                    <a:pt x="180111" y="2539"/>
                  </a:lnTo>
                  <a:lnTo>
                    <a:pt x="173570" y="1269"/>
                  </a:lnTo>
                  <a:close/>
                </a:path>
                <a:path w="358139" h="462279">
                  <a:moveTo>
                    <a:pt x="163766" y="0"/>
                  </a:moveTo>
                  <a:lnTo>
                    <a:pt x="142671" y="0"/>
                  </a:lnTo>
                  <a:lnTo>
                    <a:pt x="141477" y="1269"/>
                  </a:lnTo>
                  <a:lnTo>
                    <a:pt x="166141" y="1269"/>
                  </a:lnTo>
                  <a:lnTo>
                    <a:pt x="163766" y="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88947" y="3835908"/>
              <a:ext cx="3175" cy="2540"/>
            </a:xfrm>
            <a:custGeom>
              <a:avLst/>
              <a:gdLst/>
              <a:ahLst/>
              <a:cxnLst/>
              <a:rect l="l" t="t" r="r" b="b"/>
              <a:pathLst>
                <a:path w="3175" h="2539">
                  <a:moveTo>
                    <a:pt x="0" y="0"/>
                  </a:moveTo>
                  <a:lnTo>
                    <a:pt x="1435" y="1270"/>
                  </a:lnTo>
                  <a:lnTo>
                    <a:pt x="2857" y="2286"/>
                  </a:lnTo>
                  <a:lnTo>
                    <a:pt x="1435" y="10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758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12470" y="3623309"/>
              <a:ext cx="360680" cy="462915"/>
            </a:xfrm>
            <a:custGeom>
              <a:avLst/>
              <a:gdLst/>
              <a:ahLst/>
              <a:cxnLst/>
              <a:rect l="l" t="t" r="r" b="b"/>
              <a:pathLst>
                <a:path w="360680" h="462914">
                  <a:moveTo>
                    <a:pt x="169252" y="214884"/>
                  </a:moveTo>
                  <a:lnTo>
                    <a:pt x="168313" y="213614"/>
                  </a:lnTo>
                  <a:lnTo>
                    <a:pt x="166878" y="212598"/>
                  </a:lnTo>
                  <a:lnTo>
                    <a:pt x="168071" y="213868"/>
                  </a:lnTo>
                  <a:lnTo>
                    <a:pt x="169252" y="214884"/>
                  </a:lnTo>
                  <a:close/>
                </a:path>
                <a:path w="360680" h="462914">
                  <a:moveTo>
                    <a:pt x="291655" y="44577"/>
                  </a:moveTo>
                  <a:lnTo>
                    <a:pt x="291465" y="44196"/>
                  </a:lnTo>
                  <a:lnTo>
                    <a:pt x="290703" y="43053"/>
                  </a:lnTo>
                  <a:lnTo>
                    <a:pt x="290322" y="42672"/>
                  </a:lnTo>
                  <a:lnTo>
                    <a:pt x="291465" y="44386"/>
                  </a:lnTo>
                  <a:lnTo>
                    <a:pt x="291655" y="44577"/>
                  </a:lnTo>
                  <a:close/>
                </a:path>
                <a:path w="360680" h="462914">
                  <a:moveTo>
                    <a:pt x="291846" y="44767"/>
                  </a:moveTo>
                  <a:lnTo>
                    <a:pt x="291655" y="44577"/>
                  </a:lnTo>
                  <a:lnTo>
                    <a:pt x="291655" y="44767"/>
                  </a:lnTo>
                  <a:lnTo>
                    <a:pt x="291846" y="44958"/>
                  </a:lnTo>
                  <a:lnTo>
                    <a:pt x="291846" y="44767"/>
                  </a:lnTo>
                  <a:close/>
                </a:path>
                <a:path w="360680" h="462914">
                  <a:moveTo>
                    <a:pt x="360426" y="288747"/>
                  </a:moveTo>
                  <a:lnTo>
                    <a:pt x="359524" y="288455"/>
                  </a:lnTo>
                  <a:lnTo>
                    <a:pt x="353593" y="284619"/>
                  </a:lnTo>
                  <a:lnTo>
                    <a:pt x="347472" y="281178"/>
                  </a:lnTo>
                  <a:lnTo>
                    <a:pt x="341172" y="278180"/>
                  </a:lnTo>
                  <a:lnTo>
                    <a:pt x="334733" y="275678"/>
                  </a:lnTo>
                  <a:lnTo>
                    <a:pt x="333844" y="275082"/>
                  </a:lnTo>
                  <a:lnTo>
                    <a:pt x="332346" y="274789"/>
                  </a:lnTo>
                  <a:lnTo>
                    <a:pt x="332054" y="274497"/>
                  </a:lnTo>
                  <a:lnTo>
                    <a:pt x="331152" y="274497"/>
                  </a:lnTo>
                  <a:lnTo>
                    <a:pt x="326974" y="273304"/>
                  </a:lnTo>
                  <a:lnTo>
                    <a:pt x="326682" y="273011"/>
                  </a:lnTo>
                  <a:lnTo>
                    <a:pt x="314134" y="270332"/>
                  </a:lnTo>
                  <a:lnTo>
                    <a:pt x="310845" y="270040"/>
                  </a:lnTo>
                  <a:lnTo>
                    <a:pt x="309956" y="269735"/>
                  </a:lnTo>
                  <a:lnTo>
                    <a:pt x="307263" y="269735"/>
                  </a:lnTo>
                  <a:lnTo>
                    <a:pt x="306374" y="269443"/>
                  </a:lnTo>
                  <a:lnTo>
                    <a:pt x="277101" y="269443"/>
                  </a:lnTo>
                  <a:lnTo>
                    <a:pt x="272630" y="268554"/>
                  </a:lnTo>
                  <a:lnTo>
                    <a:pt x="265760" y="265582"/>
                  </a:lnTo>
                  <a:lnTo>
                    <a:pt x="263664" y="264096"/>
                  </a:lnTo>
                  <a:lnTo>
                    <a:pt x="262775" y="263207"/>
                  </a:lnTo>
                  <a:lnTo>
                    <a:pt x="259194" y="259930"/>
                  </a:lnTo>
                  <a:lnTo>
                    <a:pt x="256806" y="256070"/>
                  </a:lnTo>
                  <a:lnTo>
                    <a:pt x="255003" y="252514"/>
                  </a:lnTo>
                  <a:lnTo>
                    <a:pt x="253809" y="249542"/>
                  </a:lnTo>
                  <a:lnTo>
                    <a:pt x="253212" y="246265"/>
                  </a:lnTo>
                  <a:lnTo>
                    <a:pt x="253212" y="242404"/>
                  </a:lnTo>
                  <a:lnTo>
                    <a:pt x="257098" y="240030"/>
                  </a:lnTo>
                  <a:lnTo>
                    <a:pt x="263969" y="234086"/>
                  </a:lnTo>
                  <a:lnTo>
                    <a:pt x="283857" y="212039"/>
                  </a:lnTo>
                  <a:lnTo>
                    <a:pt x="298792" y="184708"/>
                  </a:lnTo>
                  <a:lnTo>
                    <a:pt x="308178" y="153466"/>
                  </a:lnTo>
                  <a:lnTo>
                    <a:pt x="311442" y="119722"/>
                  </a:lnTo>
                  <a:lnTo>
                    <a:pt x="310222" y="99301"/>
                  </a:lnTo>
                  <a:lnTo>
                    <a:pt x="306590" y="80403"/>
                  </a:lnTo>
                  <a:lnTo>
                    <a:pt x="300609" y="63119"/>
                  </a:lnTo>
                  <a:lnTo>
                    <a:pt x="292341" y="47536"/>
                  </a:lnTo>
                  <a:lnTo>
                    <a:pt x="292341" y="47231"/>
                  </a:lnTo>
                  <a:lnTo>
                    <a:pt x="288150" y="41300"/>
                  </a:lnTo>
                  <a:lnTo>
                    <a:pt x="286067" y="38912"/>
                  </a:lnTo>
                  <a:lnTo>
                    <a:pt x="286067" y="38620"/>
                  </a:lnTo>
                  <a:lnTo>
                    <a:pt x="283679" y="35648"/>
                  </a:lnTo>
                  <a:lnTo>
                    <a:pt x="279793" y="31496"/>
                  </a:lnTo>
                  <a:lnTo>
                    <a:pt x="278307" y="30302"/>
                  </a:lnTo>
                  <a:lnTo>
                    <a:pt x="277698" y="29413"/>
                  </a:lnTo>
                  <a:lnTo>
                    <a:pt x="272034" y="24358"/>
                  </a:lnTo>
                  <a:lnTo>
                    <a:pt x="270535" y="23469"/>
                  </a:lnTo>
                  <a:lnTo>
                    <a:pt x="264261" y="18415"/>
                  </a:lnTo>
                  <a:lnTo>
                    <a:pt x="260083" y="15748"/>
                  </a:lnTo>
                  <a:lnTo>
                    <a:pt x="255308" y="13373"/>
                  </a:lnTo>
                  <a:lnTo>
                    <a:pt x="252920" y="11887"/>
                  </a:lnTo>
                  <a:lnTo>
                    <a:pt x="247840" y="9804"/>
                  </a:lnTo>
                  <a:lnTo>
                    <a:pt x="245757" y="8623"/>
                  </a:lnTo>
                  <a:lnTo>
                    <a:pt x="244259" y="8026"/>
                  </a:lnTo>
                  <a:lnTo>
                    <a:pt x="243370" y="8026"/>
                  </a:lnTo>
                  <a:lnTo>
                    <a:pt x="240677" y="6832"/>
                  </a:lnTo>
                  <a:lnTo>
                    <a:pt x="236791" y="5651"/>
                  </a:lnTo>
                  <a:lnTo>
                    <a:pt x="236194" y="5651"/>
                  </a:lnTo>
                  <a:lnTo>
                    <a:pt x="235000" y="5054"/>
                  </a:lnTo>
                  <a:lnTo>
                    <a:pt x="234111" y="5054"/>
                  </a:lnTo>
                  <a:lnTo>
                    <a:pt x="233807" y="4749"/>
                  </a:lnTo>
                  <a:lnTo>
                    <a:pt x="233210" y="4749"/>
                  </a:lnTo>
                  <a:lnTo>
                    <a:pt x="231114" y="2971"/>
                  </a:lnTo>
                  <a:lnTo>
                    <a:pt x="228130" y="2082"/>
                  </a:lnTo>
                  <a:lnTo>
                    <a:pt x="218274" y="596"/>
                  </a:lnTo>
                  <a:lnTo>
                    <a:pt x="217081" y="596"/>
                  </a:lnTo>
                  <a:lnTo>
                    <a:pt x="216192" y="304"/>
                  </a:lnTo>
                  <a:lnTo>
                    <a:pt x="197980" y="0"/>
                  </a:lnTo>
                  <a:lnTo>
                    <a:pt x="192595" y="304"/>
                  </a:lnTo>
                  <a:lnTo>
                    <a:pt x="187820" y="889"/>
                  </a:lnTo>
                  <a:lnTo>
                    <a:pt x="187223" y="1193"/>
                  </a:lnTo>
                  <a:lnTo>
                    <a:pt x="181851" y="2082"/>
                  </a:lnTo>
                  <a:lnTo>
                    <a:pt x="175577" y="3568"/>
                  </a:lnTo>
                  <a:lnTo>
                    <a:pt x="174980" y="3860"/>
                  </a:lnTo>
                  <a:lnTo>
                    <a:pt x="174383" y="3860"/>
                  </a:lnTo>
                  <a:lnTo>
                    <a:pt x="173786" y="4165"/>
                  </a:lnTo>
                  <a:lnTo>
                    <a:pt x="173189" y="4165"/>
                  </a:lnTo>
                  <a:lnTo>
                    <a:pt x="172885" y="4457"/>
                  </a:lnTo>
                  <a:lnTo>
                    <a:pt x="172288" y="4457"/>
                  </a:lnTo>
                  <a:lnTo>
                    <a:pt x="168414" y="5943"/>
                  </a:lnTo>
                  <a:lnTo>
                    <a:pt x="167513" y="5943"/>
                  </a:lnTo>
                  <a:lnTo>
                    <a:pt x="166624" y="6540"/>
                  </a:lnTo>
                  <a:lnTo>
                    <a:pt x="164528" y="7137"/>
                  </a:lnTo>
                  <a:lnTo>
                    <a:pt x="162140" y="8318"/>
                  </a:lnTo>
                  <a:lnTo>
                    <a:pt x="158851" y="9512"/>
                  </a:lnTo>
                  <a:lnTo>
                    <a:pt x="158254" y="10109"/>
                  </a:lnTo>
                  <a:lnTo>
                    <a:pt x="157365" y="10401"/>
                  </a:lnTo>
                  <a:lnTo>
                    <a:pt x="131686" y="28816"/>
                  </a:lnTo>
                  <a:lnTo>
                    <a:pt x="130187" y="30010"/>
                  </a:lnTo>
                  <a:lnTo>
                    <a:pt x="127800" y="32385"/>
                  </a:lnTo>
                  <a:lnTo>
                    <a:pt x="123913" y="37426"/>
                  </a:lnTo>
                  <a:lnTo>
                    <a:pt x="117944" y="45453"/>
                  </a:lnTo>
                  <a:lnTo>
                    <a:pt x="117944" y="46050"/>
                  </a:lnTo>
                  <a:lnTo>
                    <a:pt x="109372" y="61887"/>
                  </a:lnTo>
                  <a:lnTo>
                    <a:pt x="103390" y="79070"/>
                  </a:lnTo>
                  <a:lnTo>
                    <a:pt x="99758" y="97853"/>
                  </a:lnTo>
                  <a:lnTo>
                    <a:pt x="98539" y="118237"/>
                  </a:lnTo>
                  <a:lnTo>
                    <a:pt x="101752" y="152158"/>
                  </a:lnTo>
                  <a:lnTo>
                    <a:pt x="111074" y="183489"/>
                  </a:lnTo>
                  <a:lnTo>
                    <a:pt x="125996" y="210858"/>
                  </a:lnTo>
                  <a:lnTo>
                    <a:pt x="146011" y="232905"/>
                  </a:lnTo>
                  <a:lnTo>
                    <a:pt x="146011" y="233197"/>
                  </a:lnTo>
                  <a:lnTo>
                    <a:pt x="152882" y="238544"/>
                  </a:lnTo>
                  <a:lnTo>
                    <a:pt x="156464" y="240919"/>
                  </a:lnTo>
                  <a:lnTo>
                    <a:pt x="156464" y="245084"/>
                  </a:lnTo>
                  <a:lnTo>
                    <a:pt x="155867" y="248348"/>
                  </a:lnTo>
                  <a:lnTo>
                    <a:pt x="154978" y="251320"/>
                  </a:lnTo>
                  <a:lnTo>
                    <a:pt x="151396" y="257556"/>
                  </a:lnTo>
                  <a:lnTo>
                    <a:pt x="150495" y="258457"/>
                  </a:lnTo>
                  <a:lnTo>
                    <a:pt x="149898" y="259638"/>
                  </a:lnTo>
                  <a:lnTo>
                    <a:pt x="146316" y="262902"/>
                  </a:lnTo>
                  <a:lnTo>
                    <a:pt x="143027" y="264985"/>
                  </a:lnTo>
                  <a:lnTo>
                    <a:pt x="137058" y="267360"/>
                  </a:lnTo>
                  <a:lnTo>
                    <a:pt x="136156" y="267360"/>
                  </a:lnTo>
                  <a:lnTo>
                    <a:pt x="135559" y="267665"/>
                  </a:lnTo>
                  <a:lnTo>
                    <a:pt x="134366" y="267665"/>
                  </a:lnTo>
                  <a:lnTo>
                    <a:pt x="133477" y="267957"/>
                  </a:lnTo>
                  <a:lnTo>
                    <a:pt x="108394" y="267957"/>
                  </a:lnTo>
                  <a:lnTo>
                    <a:pt x="106603" y="268249"/>
                  </a:lnTo>
                  <a:lnTo>
                    <a:pt x="102717" y="268249"/>
                  </a:lnTo>
                  <a:lnTo>
                    <a:pt x="101523" y="268846"/>
                  </a:lnTo>
                  <a:lnTo>
                    <a:pt x="99428" y="268846"/>
                  </a:lnTo>
                  <a:lnTo>
                    <a:pt x="97345" y="269151"/>
                  </a:lnTo>
                  <a:lnTo>
                    <a:pt x="95250" y="269735"/>
                  </a:lnTo>
                  <a:lnTo>
                    <a:pt x="94056" y="269735"/>
                  </a:lnTo>
                  <a:lnTo>
                    <a:pt x="85102" y="271818"/>
                  </a:lnTo>
                  <a:lnTo>
                    <a:pt x="77927" y="274193"/>
                  </a:lnTo>
                  <a:lnTo>
                    <a:pt x="77330" y="274193"/>
                  </a:lnTo>
                  <a:lnTo>
                    <a:pt x="45377" y="291719"/>
                  </a:lnTo>
                  <a:lnTo>
                    <a:pt x="42697" y="293509"/>
                  </a:lnTo>
                  <a:lnTo>
                    <a:pt x="30454" y="304800"/>
                  </a:lnTo>
                  <a:lnTo>
                    <a:pt x="28956" y="306870"/>
                  </a:lnTo>
                  <a:lnTo>
                    <a:pt x="24485" y="311924"/>
                  </a:lnTo>
                  <a:lnTo>
                    <a:pt x="20294" y="317271"/>
                  </a:lnTo>
                  <a:lnTo>
                    <a:pt x="16713" y="323507"/>
                  </a:lnTo>
                  <a:lnTo>
                    <a:pt x="15824" y="324396"/>
                  </a:lnTo>
                  <a:lnTo>
                    <a:pt x="11341" y="332714"/>
                  </a:lnTo>
                  <a:lnTo>
                    <a:pt x="4775" y="348754"/>
                  </a:lnTo>
                  <a:lnTo>
                    <a:pt x="3276" y="354406"/>
                  </a:lnTo>
                  <a:lnTo>
                    <a:pt x="3276" y="355295"/>
                  </a:lnTo>
                  <a:lnTo>
                    <a:pt x="2082" y="359752"/>
                  </a:lnTo>
                  <a:lnTo>
                    <a:pt x="292" y="371043"/>
                  </a:lnTo>
                  <a:lnTo>
                    <a:pt x="292" y="373126"/>
                  </a:lnTo>
                  <a:lnTo>
                    <a:pt x="0" y="374307"/>
                  </a:lnTo>
                  <a:lnTo>
                    <a:pt x="0" y="456298"/>
                  </a:lnTo>
                  <a:lnTo>
                    <a:pt x="6565" y="462534"/>
                  </a:lnTo>
                  <a:lnTo>
                    <a:pt x="257403" y="462534"/>
                  </a:lnTo>
                  <a:lnTo>
                    <a:pt x="257403" y="434314"/>
                  </a:lnTo>
                  <a:lnTo>
                    <a:pt x="28067" y="434314"/>
                  </a:lnTo>
                  <a:lnTo>
                    <a:pt x="28067" y="383819"/>
                  </a:lnTo>
                  <a:lnTo>
                    <a:pt x="34937" y="349745"/>
                  </a:lnTo>
                  <a:lnTo>
                    <a:pt x="53708" y="321995"/>
                  </a:lnTo>
                  <a:lnTo>
                    <a:pt x="81610" y="303326"/>
                  </a:lnTo>
                  <a:lnTo>
                    <a:pt x="115862" y="296481"/>
                  </a:lnTo>
                  <a:lnTo>
                    <a:pt x="135559" y="296481"/>
                  </a:lnTo>
                  <a:lnTo>
                    <a:pt x="141541" y="295287"/>
                  </a:lnTo>
                  <a:lnTo>
                    <a:pt x="147510" y="293509"/>
                  </a:lnTo>
                  <a:lnTo>
                    <a:pt x="148107" y="293509"/>
                  </a:lnTo>
                  <a:lnTo>
                    <a:pt x="148399" y="293204"/>
                  </a:lnTo>
                  <a:lnTo>
                    <a:pt x="149593" y="293204"/>
                  </a:lnTo>
                  <a:lnTo>
                    <a:pt x="158851" y="288747"/>
                  </a:lnTo>
                  <a:lnTo>
                    <a:pt x="161239" y="287261"/>
                  </a:lnTo>
                  <a:lnTo>
                    <a:pt x="166027" y="283400"/>
                  </a:lnTo>
                  <a:lnTo>
                    <a:pt x="168414" y="281330"/>
                  </a:lnTo>
                  <a:lnTo>
                    <a:pt x="169303" y="280136"/>
                  </a:lnTo>
                  <a:lnTo>
                    <a:pt x="169303" y="280428"/>
                  </a:lnTo>
                  <a:lnTo>
                    <a:pt x="184835" y="242112"/>
                  </a:lnTo>
                  <a:lnTo>
                    <a:pt x="184835" y="228155"/>
                  </a:lnTo>
                  <a:lnTo>
                    <a:pt x="182143" y="223393"/>
                  </a:lnTo>
                  <a:lnTo>
                    <a:pt x="174091" y="219240"/>
                  </a:lnTo>
                  <a:lnTo>
                    <a:pt x="173189" y="218351"/>
                  </a:lnTo>
                  <a:lnTo>
                    <a:pt x="169608" y="216268"/>
                  </a:lnTo>
                  <a:lnTo>
                    <a:pt x="166027" y="213588"/>
                  </a:lnTo>
                  <a:lnTo>
                    <a:pt x="165722" y="213004"/>
                  </a:lnTo>
                  <a:lnTo>
                    <a:pt x="164528" y="212115"/>
                  </a:lnTo>
                  <a:lnTo>
                    <a:pt x="148526" y="194068"/>
                  </a:lnTo>
                  <a:lnTo>
                    <a:pt x="136613" y="171742"/>
                  </a:lnTo>
                  <a:lnTo>
                    <a:pt x="129171" y="146151"/>
                  </a:lnTo>
                  <a:lnTo>
                    <a:pt x="126606" y="118237"/>
                  </a:lnTo>
                  <a:lnTo>
                    <a:pt x="127558" y="101714"/>
                  </a:lnTo>
                  <a:lnTo>
                    <a:pt x="141541" y="60604"/>
                  </a:lnTo>
                  <a:lnTo>
                    <a:pt x="150190" y="49911"/>
                  </a:lnTo>
                  <a:lnTo>
                    <a:pt x="151688" y="48133"/>
                  </a:lnTo>
                  <a:lnTo>
                    <a:pt x="157060" y="43370"/>
                  </a:lnTo>
                  <a:lnTo>
                    <a:pt x="159156" y="42189"/>
                  </a:lnTo>
                  <a:lnTo>
                    <a:pt x="161239" y="40398"/>
                  </a:lnTo>
                  <a:lnTo>
                    <a:pt x="163042" y="39509"/>
                  </a:lnTo>
                  <a:lnTo>
                    <a:pt x="168109" y="36245"/>
                  </a:lnTo>
                  <a:lnTo>
                    <a:pt x="176479" y="32677"/>
                  </a:lnTo>
                  <a:lnTo>
                    <a:pt x="183045" y="30607"/>
                  </a:lnTo>
                  <a:lnTo>
                    <a:pt x="187223" y="29705"/>
                  </a:lnTo>
                  <a:lnTo>
                    <a:pt x="197980" y="28219"/>
                  </a:lnTo>
                  <a:lnTo>
                    <a:pt x="201561" y="27927"/>
                  </a:lnTo>
                  <a:lnTo>
                    <a:pt x="211709" y="27927"/>
                  </a:lnTo>
                  <a:lnTo>
                    <a:pt x="215290" y="28524"/>
                  </a:lnTo>
                  <a:lnTo>
                    <a:pt x="217385" y="28524"/>
                  </a:lnTo>
                  <a:lnTo>
                    <a:pt x="219468" y="28816"/>
                  </a:lnTo>
                  <a:lnTo>
                    <a:pt x="221564" y="29413"/>
                  </a:lnTo>
                  <a:lnTo>
                    <a:pt x="222465" y="29413"/>
                  </a:lnTo>
                  <a:lnTo>
                    <a:pt x="228130" y="30607"/>
                  </a:lnTo>
                  <a:lnTo>
                    <a:pt x="231114" y="31788"/>
                  </a:lnTo>
                  <a:lnTo>
                    <a:pt x="237388" y="33870"/>
                  </a:lnTo>
                  <a:lnTo>
                    <a:pt x="259486" y="49618"/>
                  </a:lnTo>
                  <a:lnTo>
                    <a:pt x="260680" y="50507"/>
                  </a:lnTo>
                  <a:lnTo>
                    <a:pt x="279311" y="86118"/>
                  </a:lnTo>
                  <a:lnTo>
                    <a:pt x="283083" y="117932"/>
                  </a:lnTo>
                  <a:lnTo>
                    <a:pt x="280530" y="145719"/>
                  </a:lnTo>
                  <a:lnTo>
                    <a:pt x="273151" y="171272"/>
                  </a:lnTo>
                  <a:lnTo>
                    <a:pt x="261416" y="193471"/>
                  </a:lnTo>
                  <a:lnTo>
                    <a:pt x="245757" y="211213"/>
                  </a:lnTo>
                  <a:lnTo>
                    <a:pt x="245452" y="211213"/>
                  </a:lnTo>
                  <a:lnTo>
                    <a:pt x="240677" y="215074"/>
                  </a:lnTo>
                  <a:lnTo>
                    <a:pt x="237096" y="217462"/>
                  </a:lnTo>
                  <a:lnTo>
                    <a:pt x="235902" y="218046"/>
                  </a:lnTo>
                  <a:lnTo>
                    <a:pt x="232613" y="220129"/>
                  </a:lnTo>
                  <a:lnTo>
                    <a:pt x="227838" y="222504"/>
                  </a:lnTo>
                  <a:lnTo>
                    <a:pt x="225145" y="227253"/>
                  </a:lnTo>
                  <a:lnTo>
                    <a:pt x="225145" y="241223"/>
                  </a:lnTo>
                  <a:lnTo>
                    <a:pt x="239179" y="278650"/>
                  </a:lnTo>
                  <a:lnTo>
                    <a:pt x="240372" y="279539"/>
                  </a:lnTo>
                  <a:lnTo>
                    <a:pt x="241566" y="281025"/>
                  </a:lnTo>
                  <a:lnTo>
                    <a:pt x="242163" y="281330"/>
                  </a:lnTo>
                  <a:lnTo>
                    <a:pt x="244563" y="283705"/>
                  </a:lnTo>
                  <a:lnTo>
                    <a:pt x="248742" y="286969"/>
                  </a:lnTo>
                  <a:lnTo>
                    <a:pt x="253212" y="289648"/>
                  </a:lnTo>
                  <a:lnTo>
                    <a:pt x="258292" y="292023"/>
                  </a:lnTo>
                  <a:lnTo>
                    <a:pt x="262178" y="293509"/>
                  </a:lnTo>
                  <a:lnTo>
                    <a:pt x="268147" y="294995"/>
                  </a:lnTo>
                  <a:lnTo>
                    <a:pt x="269049" y="294995"/>
                  </a:lnTo>
                  <a:lnTo>
                    <a:pt x="272630" y="295884"/>
                  </a:lnTo>
                  <a:lnTo>
                    <a:pt x="276504" y="296176"/>
                  </a:lnTo>
                  <a:lnTo>
                    <a:pt x="294424" y="296176"/>
                  </a:lnTo>
                  <a:lnTo>
                    <a:pt x="301993" y="296519"/>
                  </a:lnTo>
                  <a:lnTo>
                    <a:pt x="309473" y="297522"/>
                  </a:lnTo>
                  <a:lnTo>
                    <a:pt x="316890" y="299186"/>
                  </a:lnTo>
                  <a:lnTo>
                    <a:pt x="324281" y="301523"/>
                  </a:lnTo>
                  <a:lnTo>
                    <a:pt x="332778" y="297230"/>
                  </a:lnTo>
                  <a:lnTo>
                    <a:pt x="341680" y="293700"/>
                  </a:lnTo>
                  <a:lnTo>
                    <a:pt x="350913" y="290880"/>
                  </a:lnTo>
                  <a:lnTo>
                    <a:pt x="360426" y="288747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099769" y="3544823"/>
              <a:ext cx="197485" cy="304800"/>
            </a:xfrm>
            <a:custGeom>
              <a:avLst/>
              <a:gdLst/>
              <a:ahLst/>
              <a:cxnLst/>
              <a:rect l="l" t="t" r="r" b="b"/>
              <a:pathLst>
                <a:path w="197484" h="304800">
                  <a:moveTo>
                    <a:pt x="2082" y="0"/>
                  </a:moveTo>
                  <a:lnTo>
                    <a:pt x="838" y="1257"/>
                  </a:lnTo>
                  <a:lnTo>
                    <a:pt x="0" y="2514"/>
                  </a:lnTo>
                  <a:lnTo>
                    <a:pt x="1257" y="1257"/>
                  </a:lnTo>
                  <a:lnTo>
                    <a:pt x="2082" y="0"/>
                  </a:lnTo>
                  <a:close/>
                </a:path>
                <a:path w="197484" h="304800">
                  <a:moveTo>
                    <a:pt x="175310" y="247662"/>
                  </a:moveTo>
                  <a:lnTo>
                    <a:pt x="174193" y="248361"/>
                  </a:lnTo>
                  <a:lnTo>
                    <a:pt x="172008" y="249936"/>
                  </a:lnTo>
                  <a:lnTo>
                    <a:pt x="174498" y="248361"/>
                  </a:lnTo>
                  <a:lnTo>
                    <a:pt x="175310" y="247662"/>
                  </a:lnTo>
                  <a:close/>
                </a:path>
                <a:path w="197484" h="304800">
                  <a:moveTo>
                    <a:pt x="178866" y="244602"/>
                  </a:moveTo>
                  <a:lnTo>
                    <a:pt x="175310" y="247662"/>
                  </a:lnTo>
                  <a:lnTo>
                    <a:pt x="176682" y="246799"/>
                  </a:lnTo>
                  <a:lnTo>
                    <a:pt x="178866" y="244602"/>
                  </a:lnTo>
                  <a:close/>
                </a:path>
                <a:path w="197484" h="304800">
                  <a:moveTo>
                    <a:pt x="197154" y="304800"/>
                  </a:moveTo>
                  <a:lnTo>
                    <a:pt x="196583" y="303136"/>
                  </a:lnTo>
                  <a:lnTo>
                    <a:pt x="196011" y="301129"/>
                  </a:lnTo>
                  <a:lnTo>
                    <a:pt x="196392" y="303136"/>
                  </a:lnTo>
                  <a:lnTo>
                    <a:pt x="197154" y="304800"/>
                  </a:lnTo>
                  <a:close/>
                </a:path>
              </a:pathLst>
            </a:custGeom>
            <a:solidFill>
              <a:srgbClr val="5758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929641" y="3483309"/>
              <a:ext cx="588645" cy="665480"/>
            </a:xfrm>
            <a:custGeom>
              <a:avLst/>
              <a:gdLst/>
              <a:ahLst/>
              <a:cxnLst/>
              <a:rect l="l" t="t" r="r" b="b"/>
              <a:pathLst>
                <a:path w="588644" h="665479">
                  <a:moveTo>
                    <a:pt x="377875" y="24130"/>
                  </a:moveTo>
                  <a:lnTo>
                    <a:pt x="210388" y="24130"/>
                  </a:lnTo>
                  <a:lnTo>
                    <a:pt x="209194" y="25400"/>
                  </a:lnTo>
                  <a:lnTo>
                    <a:pt x="206819" y="26670"/>
                  </a:lnTo>
                  <a:lnTo>
                    <a:pt x="205625" y="27940"/>
                  </a:lnTo>
                  <a:lnTo>
                    <a:pt x="204431" y="27940"/>
                  </a:lnTo>
                  <a:lnTo>
                    <a:pt x="203238" y="29210"/>
                  </a:lnTo>
                  <a:lnTo>
                    <a:pt x="201155" y="30480"/>
                  </a:lnTo>
                  <a:lnTo>
                    <a:pt x="197573" y="33020"/>
                  </a:lnTo>
                  <a:lnTo>
                    <a:pt x="196684" y="34290"/>
                  </a:lnTo>
                  <a:lnTo>
                    <a:pt x="195199" y="35560"/>
                  </a:lnTo>
                  <a:lnTo>
                    <a:pt x="192811" y="38100"/>
                  </a:lnTo>
                  <a:lnTo>
                    <a:pt x="189534" y="40640"/>
                  </a:lnTo>
                  <a:lnTo>
                    <a:pt x="188341" y="41910"/>
                  </a:lnTo>
                  <a:lnTo>
                    <a:pt x="187439" y="43180"/>
                  </a:lnTo>
                  <a:lnTo>
                    <a:pt x="183273" y="46990"/>
                  </a:lnTo>
                  <a:lnTo>
                    <a:pt x="179997" y="50800"/>
                  </a:lnTo>
                  <a:lnTo>
                    <a:pt x="171945" y="62230"/>
                  </a:lnTo>
                  <a:lnTo>
                    <a:pt x="169265" y="64770"/>
                  </a:lnTo>
                  <a:lnTo>
                    <a:pt x="168376" y="67310"/>
                  </a:lnTo>
                  <a:lnTo>
                    <a:pt x="156465" y="88900"/>
                  </a:lnTo>
                  <a:lnTo>
                    <a:pt x="147993" y="114300"/>
                  </a:lnTo>
                  <a:lnTo>
                    <a:pt x="142930" y="140970"/>
                  </a:lnTo>
                  <a:lnTo>
                    <a:pt x="141249" y="170180"/>
                  </a:lnTo>
                  <a:lnTo>
                    <a:pt x="145869" y="219710"/>
                  </a:lnTo>
                  <a:lnTo>
                    <a:pt x="159207" y="264160"/>
                  </a:lnTo>
                  <a:lnTo>
                    <a:pt x="180479" y="303530"/>
                  </a:lnTo>
                  <a:lnTo>
                    <a:pt x="208902" y="335280"/>
                  </a:lnTo>
                  <a:lnTo>
                    <a:pt x="209194" y="335280"/>
                  </a:lnTo>
                  <a:lnTo>
                    <a:pt x="213969" y="339090"/>
                  </a:lnTo>
                  <a:lnTo>
                    <a:pt x="224104" y="346710"/>
                  </a:lnTo>
                  <a:lnTo>
                    <a:pt x="224104" y="353060"/>
                  </a:lnTo>
                  <a:lnTo>
                    <a:pt x="215455" y="372110"/>
                  </a:lnTo>
                  <a:lnTo>
                    <a:pt x="214566" y="373380"/>
                  </a:lnTo>
                  <a:lnTo>
                    <a:pt x="213067" y="374650"/>
                  </a:lnTo>
                  <a:lnTo>
                    <a:pt x="212483" y="375920"/>
                  </a:lnTo>
                  <a:lnTo>
                    <a:pt x="211582" y="377190"/>
                  </a:lnTo>
                  <a:lnTo>
                    <a:pt x="210693" y="377190"/>
                  </a:lnTo>
                  <a:lnTo>
                    <a:pt x="206222" y="381000"/>
                  </a:lnTo>
                  <a:lnTo>
                    <a:pt x="204724" y="381000"/>
                  </a:lnTo>
                  <a:lnTo>
                    <a:pt x="201155" y="383540"/>
                  </a:lnTo>
                  <a:lnTo>
                    <a:pt x="198767" y="383540"/>
                  </a:lnTo>
                  <a:lnTo>
                    <a:pt x="197281" y="384810"/>
                  </a:lnTo>
                  <a:lnTo>
                    <a:pt x="193408" y="384810"/>
                  </a:lnTo>
                  <a:lnTo>
                    <a:pt x="191020" y="386080"/>
                  </a:lnTo>
                  <a:lnTo>
                    <a:pt x="148412" y="386080"/>
                  </a:lnTo>
                  <a:lnTo>
                    <a:pt x="146913" y="387350"/>
                  </a:lnTo>
                  <a:lnTo>
                    <a:pt x="139166" y="387350"/>
                  </a:lnTo>
                  <a:lnTo>
                    <a:pt x="136182" y="388620"/>
                  </a:lnTo>
                  <a:lnTo>
                    <a:pt x="131419" y="389890"/>
                  </a:lnTo>
                  <a:lnTo>
                    <a:pt x="121881" y="391160"/>
                  </a:lnTo>
                  <a:lnTo>
                    <a:pt x="117411" y="393700"/>
                  </a:lnTo>
                  <a:lnTo>
                    <a:pt x="113538" y="394970"/>
                  </a:lnTo>
                  <a:lnTo>
                    <a:pt x="110858" y="394970"/>
                  </a:lnTo>
                  <a:lnTo>
                    <a:pt x="109664" y="396240"/>
                  </a:lnTo>
                  <a:lnTo>
                    <a:pt x="107581" y="396240"/>
                  </a:lnTo>
                  <a:lnTo>
                    <a:pt x="94873" y="401320"/>
                  </a:lnTo>
                  <a:lnTo>
                    <a:pt x="88759" y="405130"/>
                  </a:lnTo>
                  <a:lnTo>
                    <a:pt x="82842" y="407670"/>
                  </a:lnTo>
                  <a:lnTo>
                    <a:pt x="78968" y="410210"/>
                  </a:lnTo>
                  <a:lnTo>
                    <a:pt x="68237" y="417830"/>
                  </a:lnTo>
                  <a:lnTo>
                    <a:pt x="64363" y="420370"/>
                  </a:lnTo>
                  <a:lnTo>
                    <a:pt x="60794" y="422910"/>
                  </a:lnTo>
                  <a:lnTo>
                    <a:pt x="57518" y="425450"/>
                  </a:lnTo>
                  <a:lnTo>
                    <a:pt x="54241" y="429260"/>
                  </a:lnTo>
                  <a:lnTo>
                    <a:pt x="51257" y="431800"/>
                  </a:lnTo>
                  <a:lnTo>
                    <a:pt x="44996" y="438150"/>
                  </a:lnTo>
                  <a:lnTo>
                    <a:pt x="43510" y="439420"/>
                  </a:lnTo>
                  <a:lnTo>
                    <a:pt x="36369" y="447040"/>
                  </a:lnTo>
                  <a:lnTo>
                    <a:pt x="31923" y="453390"/>
                  </a:lnTo>
                  <a:lnTo>
                    <a:pt x="27754" y="458470"/>
                  </a:lnTo>
                  <a:lnTo>
                    <a:pt x="23241" y="466090"/>
                  </a:lnTo>
                  <a:lnTo>
                    <a:pt x="22948" y="467360"/>
                  </a:lnTo>
                  <a:lnTo>
                    <a:pt x="19964" y="471170"/>
                  </a:lnTo>
                  <a:lnTo>
                    <a:pt x="17881" y="474980"/>
                  </a:lnTo>
                  <a:lnTo>
                    <a:pt x="16090" y="480060"/>
                  </a:lnTo>
                  <a:lnTo>
                    <a:pt x="15494" y="480060"/>
                  </a:lnTo>
                  <a:lnTo>
                    <a:pt x="15201" y="481330"/>
                  </a:lnTo>
                  <a:lnTo>
                    <a:pt x="14897" y="481330"/>
                  </a:lnTo>
                  <a:lnTo>
                    <a:pt x="14605" y="482600"/>
                  </a:lnTo>
                  <a:lnTo>
                    <a:pt x="12509" y="486410"/>
                  </a:lnTo>
                  <a:lnTo>
                    <a:pt x="11925" y="487680"/>
                  </a:lnTo>
                  <a:lnTo>
                    <a:pt x="11620" y="488950"/>
                  </a:lnTo>
                  <a:lnTo>
                    <a:pt x="8940" y="495300"/>
                  </a:lnTo>
                  <a:lnTo>
                    <a:pt x="6858" y="502920"/>
                  </a:lnTo>
                  <a:lnTo>
                    <a:pt x="3276" y="516890"/>
                  </a:lnTo>
                  <a:lnTo>
                    <a:pt x="2984" y="519430"/>
                  </a:lnTo>
                  <a:lnTo>
                    <a:pt x="1790" y="524510"/>
                  </a:lnTo>
                  <a:lnTo>
                    <a:pt x="889" y="529590"/>
                  </a:lnTo>
                  <a:lnTo>
                    <a:pt x="669" y="533400"/>
                  </a:lnTo>
                  <a:lnTo>
                    <a:pt x="596" y="535940"/>
                  </a:lnTo>
                  <a:lnTo>
                    <a:pt x="0" y="539750"/>
                  </a:lnTo>
                  <a:lnTo>
                    <a:pt x="0" y="646430"/>
                  </a:lnTo>
                  <a:lnTo>
                    <a:pt x="1615" y="654050"/>
                  </a:lnTo>
                  <a:lnTo>
                    <a:pt x="5995" y="660400"/>
                  </a:lnTo>
                  <a:lnTo>
                    <a:pt x="12446" y="664210"/>
                  </a:lnTo>
                  <a:lnTo>
                    <a:pt x="20269" y="665480"/>
                  </a:lnTo>
                  <a:lnTo>
                    <a:pt x="567994" y="665480"/>
                  </a:lnTo>
                  <a:lnTo>
                    <a:pt x="575817" y="664210"/>
                  </a:lnTo>
                  <a:lnTo>
                    <a:pt x="582268" y="660400"/>
                  </a:lnTo>
                  <a:lnTo>
                    <a:pt x="586648" y="654050"/>
                  </a:lnTo>
                  <a:lnTo>
                    <a:pt x="588264" y="646430"/>
                  </a:lnTo>
                  <a:lnTo>
                    <a:pt x="588264" y="626110"/>
                  </a:lnTo>
                  <a:lnTo>
                    <a:pt x="39928" y="626110"/>
                  </a:lnTo>
                  <a:lnTo>
                    <a:pt x="39928" y="552450"/>
                  </a:lnTo>
                  <a:lnTo>
                    <a:pt x="57846" y="487680"/>
                  </a:lnTo>
                  <a:lnTo>
                    <a:pt x="106387" y="441960"/>
                  </a:lnTo>
                  <a:lnTo>
                    <a:pt x="150429" y="427990"/>
                  </a:lnTo>
                  <a:lnTo>
                    <a:pt x="165989" y="426720"/>
                  </a:lnTo>
                  <a:lnTo>
                    <a:pt x="194602" y="426720"/>
                  </a:lnTo>
                  <a:lnTo>
                    <a:pt x="202946" y="425450"/>
                  </a:lnTo>
                  <a:lnTo>
                    <a:pt x="210985" y="422910"/>
                  </a:lnTo>
                  <a:lnTo>
                    <a:pt x="211582" y="422910"/>
                  </a:lnTo>
                  <a:lnTo>
                    <a:pt x="213664" y="421640"/>
                  </a:lnTo>
                  <a:lnTo>
                    <a:pt x="216357" y="421640"/>
                  </a:lnTo>
                  <a:lnTo>
                    <a:pt x="217246" y="420370"/>
                  </a:lnTo>
                  <a:lnTo>
                    <a:pt x="219036" y="420370"/>
                  </a:lnTo>
                  <a:lnTo>
                    <a:pt x="219925" y="419100"/>
                  </a:lnTo>
                  <a:lnTo>
                    <a:pt x="221716" y="419100"/>
                  </a:lnTo>
                  <a:lnTo>
                    <a:pt x="222605" y="417830"/>
                  </a:lnTo>
                  <a:lnTo>
                    <a:pt x="224396" y="417830"/>
                  </a:lnTo>
                  <a:lnTo>
                    <a:pt x="225882" y="416560"/>
                  </a:lnTo>
                  <a:lnTo>
                    <a:pt x="227672" y="415290"/>
                  </a:lnTo>
                  <a:lnTo>
                    <a:pt x="229171" y="414020"/>
                  </a:lnTo>
                  <a:lnTo>
                    <a:pt x="230949" y="412750"/>
                  </a:lnTo>
                  <a:lnTo>
                    <a:pt x="232448" y="411480"/>
                  </a:lnTo>
                  <a:lnTo>
                    <a:pt x="233934" y="411480"/>
                  </a:lnTo>
                  <a:lnTo>
                    <a:pt x="235419" y="410210"/>
                  </a:lnTo>
                  <a:lnTo>
                    <a:pt x="236613" y="408940"/>
                  </a:lnTo>
                  <a:lnTo>
                    <a:pt x="241084" y="405130"/>
                  </a:lnTo>
                  <a:lnTo>
                    <a:pt x="243166" y="402590"/>
                  </a:lnTo>
                  <a:lnTo>
                    <a:pt x="246748" y="398780"/>
                  </a:lnTo>
                  <a:lnTo>
                    <a:pt x="254444" y="387350"/>
                  </a:lnTo>
                  <a:lnTo>
                    <a:pt x="260046" y="374650"/>
                  </a:lnTo>
                  <a:lnTo>
                    <a:pt x="263470" y="361950"/>
                  </a:lnTo>
                  <a:lnTo>
                    <a:pt x="264629" y="347980"/>
                  </a:lnTo>
                  <a:lnTo>
                    <a:pt x="264629" y="328930"/>
                  </a:lnTo>
                  <a:lnTo>
                    <a:pt x="260756" y="321310"/>
                  </a:lnTo>
                  <a:lnTo>
                    <a:pt x="254203" y="317500"/>
                  </a:lnTo>
                  <a:lnTo>
                    <a:pt x="249428" y="314960"/>
                  </a:lnTo>
                  <a:lnTo>
                    <a:pt x="247637" y="313690"/>
                  </a:lnTo>
                  <a:lnTo>
                    <a:pt x="246151" y="313690"/>
                  </a:lnTo>
                  <a:lnTo>
                    <a:pt x="244665" y="312420"/>
                  </a:lnTo>
                  <a:lnTo>
                    <a:pt x="242277" y="309880"/>
                  </a:lnTo>
                  <a:lnTo>
                    <a:pt x="240195" y="308610"/>
                  </a:lnTo>
                  <a:lnTo>
                    <a:pt x="237807" y="307340"/>
                  </a:lnTo>
                  <a:lnTo>
                    <a:pt x="235724" y="304800"/>
                  </a:lnTo>
                  <a:lnTo>
                    <a:pt x="235419" y="304800"/>
                  </a:lnTo>
                  <a:lnTo>
                    <a:pt x="212788" y="279400"/>
                  </a:lnTo>
                  <a:lnTo>
                    <a:pt x="195826" y="247650"/>
                  </a:lnTo>
                  <a:lnTo>
                    <a:pt x="185176" y="210820"/>
                  </a:lnTo>
                  <a:lnTo>
                    <a:pt x="181483" y="170180"/>
                  </a:lnTo>
                  <a:lnTo>
                    <a:pt x="182871" y="146050"/>
                  </a:lnTo>
                  <a:lnTo>
                    <a:pt x="193805" y="105410"/>
                  </a:lnTo>
                  <a:lnTo>
                    <a:pt x="220230" y="67310"/>
                  </a:lnTo>
                  <a:lnTo>
                    <a:pt x="222605" y="64770"/>
                  </a:lnTo>
                  <a:lnTo>
                    <a:pt x="227076" y="60960"/>
                  </a:lnTo>
                  <a:lnTo>
                    <a:pt x="228269" y="60960"/>
                  </a:lnTo>
                  <a:lnTo>
                    <a:pt x="229171" y="59690"/>
                  </a:lnTo>
                  <a:lnTo>
                    <a:pt x="230352" y="59690"/>
                  </a:lnTo>
                  <a:lnTo>
                    <a:pt x="231851" y="58420"/>
                  </a:lnTo>
                  <a:lnTo>
                    <a:pt x="235419" y="55880"/>
                  </a:lnTo>
                  <a:lnTo>
                    <a:pt x="241084" y="52070"/>
                  </a:lnTo>
                  <a:lnTo>
                    <a:pt x="253009" y="46990"/>
                  </a:lnTo>
                  <a:lnTo>
                    <a:pt x="256286" y="45720"/>
                  </a:lnTo>
                  <a:lnTo>
                    <a:pt x="262547" y="44450"/>
                  </a:lnTo>
                  <a:lnTo>
                    <a:pt x="268503" y="43180"/>
                  </a:lnTo>
                  <a:lnTo>
                    <a:pt x="272973" y="41910"/>
                  </a:lnTo>
                  <a:lnTo>
                    <a:pt x="275653" y="41910"/>
                  </a:lnTo>
                  <a:lnTo>
                    <a:pt x="286133" y="40640"/>
                  </a:lnTo>
                  <a:lnTo>
                    <a:pt x="395882" y="40640"/>
                  </a:lnTo>
                  <a:lnTo>
                    <a:pt x="394563" y="39370"/>
                  </a:lnTo>
                  <a:lnTo>
                    <a:pt x="392176" y="36830"/>
                  </a:lnTo>
                  <a:lnTo>
                    <a:pt x="387997" y="31750"/>
                  </a:lnTo>
                  <a:lnTo>
                    <a:pt x="380847" y="26670"/>
                  </a:lnTo>
                  <a:lnTo>
                    <a:pt x="378472" y="25400"/>
                  </a:lnTo>
                  <a:lnTo>
                    <a:pt x="377875" y="24130"/>
                  </a:lnTo>
                  <a:close/>
                </a:path>
                <a:path w="588644" h="665479">
                  <a:moveTo>
                    <a:pt x="395882" y="40640"/>
                  </a:moveTo>
                  <a:lnTo>
                    <a:pt x="300764" y="40640"/>
                  </a:lnTo>
                  <a:lnTo>
                    <a:pt x="308140" y="41910"/>
                  </a:lnTo>
                  <a:lnTo>
                    <a:pt x="314096" y="41910"/>
                  </a:lnTo>
                  <a:lnTo>
                    <a:pt x="318566" y="43180"/>
                  </a:lnTo>
                  <a:lnTo>
                    <a:pt x="324523" y="44450"/>
                  </a:lnTo>
                  <a:lnTo>
                    <a:pt x="330784" y="45720"/>
                  </a:lnTo>
                  <a:lnTo>
                    <a:pt x="333768" y="46990"/>
                  </a:lnTo>
                  <a:lnTo>
                    <a:pt x="340029" y="49530"/>
                  </a:lnTo>
                  <a:lnTo>
                    <a:pt x="345986" y="52070"/>
                  </a:lnTo>
                  <a:lnTo>
                    <a:pt x="351650" y="55880"/>
                  </a:lnTo>
                  <a:lnTo>
                    <a:pt x="353428" y="57150"/>
                  </a:lnTo>
                  <a:lnTo>
                    <a:pt x="355523" y="58420"/>
                  </a:lnTo>
                  <a:lnTo>
                    <a:pt x="357009" y="59690"/>
                  </a:lnTo>
                  <a:lnTo>
                    <a:pt x="358203" y="59690"/>
                  </a:lnTo>
                  <a:lnTo>
                    <a:pt x="359994" y="62230"/>
                  </a:lnTo>
                  <a:lnTo>
                    <a:pt x="361188" y="62230"/>
                  </a:lnTo>
                  <a:lnTo>
                    <a:pt x="363270" y="63500"/>
                  </a:lnTo>
                  <a:lnTo>
                    <a:pt x="364756" y="64770"/>
                  </a:lnTo>
                  <a:lnTo>
                    <a:pt x="367144" y="67310"/>
                  </a:lnTo>
                  <a:lnTo>
                    <a:pt x="373405" y="73660"/>
                  </a:lnTo>
                  <a:lnTo>
                    <a:pt x="374586" y="74930"/>
                  </a:lnTo>
                  <a:lnTo>
                    <a:pt x="376085" y="77470"/>
                  </a:lnTo>
                  <a:lnTo>
                    <a:pt x="379056" y="80010"/>
                  </a:lnTo>
                  <a:lnTo>
                    <a:pt x="381444" y="83820"/>
                  </a:lnTo>
                  <a:lnTo>
                    <a:pt x="384124" y="87630"/>
                  </a:lnTo>
                  <a:lnTo>
                    <a:pt x="393516" y="105410"/>
                  </a:lnTo>
                  <a:lnTo>
                    <a:pt x="400223" y="124460"/>
                  </a:lnTo>
                  <a:lnTo>
                    <a:pt x="404246" y="147320"/>
                  </a:lnTo>
                  <a:lnTo>
                    <a:pt x="405516" y="170180"/>
                  </a:lnTo>
                  <a:lnTo>
                    <a:pt x="405468" y="172720"/>
                  </a:lnTo>
                  <a:lnTo>
                    <a:pt x="401898" y="210820"/>
                  </a:lnTo>
                  <a:lnTo>
                    <a:pt x="391280" y="247650"/>
                  </a:lnTo>
                  <a:lnTo>
                    <a:pt x="374404" y="279400"/>
                  </a:lnTo>
                  <a:lnTo>
                    <a:pt x="351942" y="304800"/>
                  </a:lnTo>
                  <a:lnTo>
                    <a:pt x="351345" y="304800"/>
                  </a:lnTo>
                  <a:lnTo>
                    <a:pt x="350748" y="306070"/>
                  </a:lnTo>
                  <a:lnTo>
                    <a:pt x="350151" y="306070"/>
                  </a:lnTo>
                  <a:lnTo>
                    <a:pt x="349262" y="307340"/>
                  </a:lnTo>
                  <a:lnTo>
                    <a:pt x="347179" y="308610"/>
                  </a:lnTo>
                  <a:lnTo>
                    <a:pt x="344792" y="309880"/>
                  </a:lnTo>
                  <a:lnTo>
                    <a:pt x="342404" y="312420"/>
                  </a:lnTo>
                  <a:lnTo>
                    <a:pt x="340918" y="313690"/>
                  </a:lnTo>
                  <a:lnTo>
                    <a:pt x="337934" y="314960"/>
                  </a:lnTo>
                  <a:lnTo>
                    <a:pt x="336143" y="316230"/>
                  </a:lnTo>
                  <a:lnTo>
                    <a:pt x="333171" y="317500"/>
                  </a:lnTo>
                  <a:lnTo>
                    <a:pt x="326618" y="321310"/>
                  </a:lnTo>
                  <a:lnTo>
                    <a:pt x="322440" y="328930"/>
                  </a:lnTo>
                  <a:lnTo>
                    <a:pt x="322440" y="347980"/>
                  </a:lnTo>
                  <a:lnTo>
                    <a:pt x="332871" y="387350"/>
                  </a:lnTo>
                  <a:lnTo>
                    <a:pt x="346278" y="403860"/>
                  </a:lnTo>
                  <a:lnTo>
                    <a:pt x="347472" y="405130"/>
                  </a:lnTo>
                  <a:lnTo>
                    <a:pt x="348957" y="407670"/>
                  </a:lnTo>
                  <a:lnTo>
                    <a:pt x="350748" y="408940"/>
                  </a:lnTo>
                  <a:lnTo>
                    <a:pt x="351942" y="410210"/>
                  </a:lnTo>
                  <a:lnTo>
                    <a:pt x="353428" y="410210"/>
                  </a:lnTo>
                  <a:lnTo>
                    <a:pt x="356412" y="412750"/>
                  </a:lnTo>
                  <a:lnTo>
                    <a:pt x="358203" y="414020"/>
                  </a:lnTo>
                  <a:lnTo>
                    <a:pt x="359689" y="415290"/>
                  </a:lnTo>
                  <a:lnTo>
                    <a:pt x="361480" y="415290"/>
                  </a:lnTo>
                  <a:lnTo>
                    <a:pt x="362966" y="416560"/>
                  </a:lnTo>
                  <a:lnTo>
                    <a:pt x="364756" y="417830"/>
                  </a:lnTo>
                  <a:lnTo>
                    <a:pt x="365658" y="417830"/>
                  </a:lnTo>
                  <a:lnTo>
                    <a:pt x="366547" y="419100"/>
                  </a:lnTo>
                  <a:lnTo>
                    <a:pt x="368338" y="419100"/>
                  </a:lnTo>
                  <a:lnTo>
                    <a:pt x="369227" y="420370"/>
                  </a:lnTo>
                  <a:lnTo>
                    <a:pt x="371017" y="420370"/>
                  </a:lnTo>
                  <a:lnTo>
                    <a:pt x="372211" y="421640"/>
                  </a:lnTo>
                  <a:lnTo>
                    <a:pt x="373100" y="421640"/>
                  </a:lnTo>
                  <a:lnTo>
                    <a:pt x="375488" y="422910"/>
                  </a:lnTo>
                  <a:lnTo>
                    <a:pt x="377571" y="422910"/>
                  </a:lnTo>
                  <a:lnTo>
                    <a:pt x="380250" y="424180"/>
                  </a:lnTo>
                  <a:lnTo>
                    <a:pt x="382638" y="424180"/>
                  </a:lnTo>
                  <a:lnTo>
                    <a:pt x="385318" y="425450"/>
                  </a:lnTo>
                  <a:lnTo>
                    <a:pt x="390385" y="425450"/>
                  </a:lnTo>
                  <a:lnTo>
                    <a:pt x="395757" y="426720"/>
                  </a:lnTo>
                  <a:lnTo>
                    <a:pt x="435978" y="426720"/>
                  </a:lnTo>
                  <a:lnTo>
                    <a:pt x="443433" y="429260"/>
                  </a:lnTo>
                  <a:lnTo>
                    <a:pt x="452973" y="430530"/>
                  </a:lnTo>
                  <a:lnTo>
                    <a:pt x="508040" y="461010"/>
                  </a:lnTo>
                  <a:lnTo>
                    <a:pt x="542489" y="518160"/>
                  </a:lnTo>
                  <a:lnTo>
                    <a:pt x="547141" y="552450"/>
                  </a:lnTo>
                  <a:lnTo>
                    <a:pt x="547141" y="626110"/>
                  </a:lnTo>
                  <a:lnTo>
                    <a:pt x="588264" y="626110"/>
                  </a:lnTo>
                  <a:lnTo>
                    <a:pt x="588264" y="552450"/>
                  </a:lnTo>
                  <a:lnTo>
                    <a:pt x="587667" y="551180"/>
                  </a:lnTo>
                  <a:lnTo>
                    <a:pt x="587667" y="542290"/>
                  </a:lnTo>
                  <a:lnTo>
                    <a:pt x="587375" y="539750"/>
                  </a:lnTo>
                  <a:lnTo>
                    <a:pt x="587375" y="538480"/>
                  </a:lnTo>
                  <a:lnTo>
                    <a:pt x="587070" y="535940"/>
                  </a:lnTo>
                  <a:lnTo>
                    <a:pt x="587070" y="534670"/>
                  </a:lnTo>
                  <a:lnTo>
                    <a:pt x="586778" y="533400"/>
                  </a:lnTo>
                  <a:lnTo>
                    <a:pt x="586778" y="532130"/>
                  </a:lnTo>
                  <a:lnTo>
                    <a:pt x="586473" y="530860"/>
                  </a:lnTo>
                  <a:lnTo>
                    <a:pt x="586473" y="529590"/>
                  </a:lnTo>
                  <a:lnTo>
                    <a:pt x="585876" y="527050"/>
                  </a:lnTo>
                  <a:lnTo>
                    <a:pt x="585876" y="525780"/>
                  </a:lnTo>
                  <a:lnTo>
                    <a:pt x="585584" y="524510"/>
                  </a:lnTo>
                  <a:lnTo>
                    <a:pt x="585584" y="523240"/>
                  </a:lnTo>
                  <a:lnTo>
                    <a:pt x="584987" y="520700"/>
                  </a:lnTo>
                  <a:lnTo>
                    <a:pt x="584390" y="519430"/>
                  </a:lnTo>
                  <a:lnTo>
                    <a:pt x="583793" y="514350"/>
                  </a:lnTo>
                  <a:lnTo>
                    <a:pt x="583196" y="513080"/>
                  </a:lnTo>
                  <a:lnTo>
                    <a:pt x="581710" y="506730"/>
                  </a:lnTo>
                  <a:lnTo>
                    <a:pt x="581406" y="506730"/>
                  </a:lnTo>
                  <a:lnTo>
                    <a:pt x="581113" y="505460"/>
                  </a:lnTo>
                  <a:lnTo>
                    <a:pt x="579920" y="501650"/>
                  </a:lnTo>
                  <a:lnTo>
                    <a:pt x="579323" y="499110"/>
                  </a:lnTo>
                  <a:lnTo>
                    <a:pt x="578434" y="496570"/>
                  </a:lnTo>
                  <a:lnTo>
                    <a:pt x="578129" y="495300"/>
                  </a:lnTo>
                  <a:lnTo>
                    <a:pt x="577532" y="495300"/>
                  </a:lnTo>
                  <a:lnTo>
                    <a:pt x="577240" y="494030"/>
                  </a:lnTo>
                  <a:lnTo>
                    <a:pt x="576643" y="492760"/>
                  </a:lnTo>
                  <a:lnTo>
                    <a:pt x="576338" y="490220"/>
                  </a:lnTo>
                  <a:lnTo>
                    <a:pt x="575144" y="488950"/>
                  </a:lnTo>
                  <a:lnTo>
                    <a:pt x="574560" y="486410"/>
                  </a:lnTo>
                  <a:lnTo>
                    <a:pt x="573963" y="486410"/>
                  </a:lnTo>
                  <a:lnTo>
                    <a:pt x="571576" y="481330"/>
                  </a:lnTo>
                  <a:lnTo>
                    <a:pt x="571271" y="480060"/>
                  </a:lnTo>
                  <a:lnTo>
                    <a:pt x="568299" y="473710"/>
                  </a:lnTo>
                  <a:lnTo>
                    <a:pt x="564718" y="467360"/>
                  </a:lnTo>
                  <a:lnTo>
                    <a:pt x="564426" y="467360"/>
                  </a:lnTo>
                  <a:lnTo>
                    <a:pt x="563829" y="466090"/>
                  </a:lnTo>
                  <a:lnTo>
                    <a:pt x="562635" y="464820"/>
                  </a:lnTo>
                  <a:lnTo>
                    <a:pt x="562330" y="463550"/>
                  </a:lnTo>
                  <a:lnTo>
                    <a:pt x="561746" y="463550"/>
                  </a:lnTo>
                  <a:lnTo>
                    <a:pt x="555777" y="453390"/>
                  </a:lnTo>
                  <a:lnTo>
                    <a:pt x="552208" y="449580"/>
                  </a:lnTo>
                  <a:lnTo>
                    <a:pt x="550113" y="447040"/>
                  </a:lnTo>
                  <a:lnTo>
                    <a:pt x="548627" y="445770"/>
                  </a:lnTo>
                  <a:lnTo>
                    <a:pt x="546239" y="443230"/>
                  </a:lnTo>
                  <a:lnTo>
                    <a:pt x="543864" y="439420"/>
                  </a:lnTo>
                  <a:lnTo>
                    <a:pt x="542074" y="438150"/>
                  </a:lnTo>
                  <a:lnTo>
                    <a:pt x="540588" y="435610"/>
                  </a:lnTo>
                  <a:lnTo>
                    <a:pt x="538797" y="434340"/>
                  </a:lnTo>
                  <a:lnTo>
                    <a:pt x="536117" y="431800"/>
                  </a:lnTo>
                  <a:lnTo>
                    <a:pt x="533133" y="429260"/>
                  </a:lnTo>
                  <a:lnTo>
                    <a:pt x="529856" y="426720"/>
                  </a:lnTo>
                  <a:lnTo>
                    <a:pt x="526275" y="424180"/>
                  </a:lnTo>
                  <a:lnTo>
                    <a:pt x="522998" y="420370"/>
                  </a:lnTo>
                  <a:lnTo>
                    <a:pt x="519125" y="417830"/>
                  </a:lnTo>
                  <a:lnTo>
                    <a:pt x="515543" y="415290"/>
                  </a:lnTo>
                  <a:lnTo>
                    <a:pt x="511670" y="412750"/>
                  </a:lnTo>
                  <a:lnTo>
                    <a:pt x="508101" y="410210"/>
                  </a:lnTo>
                  <a:lnTo>
                    <a:pt x="504520" y="408940"/>
                  </a:lnTo>
                  <a:lnTo>
                    <a:pt x="498438" y="405130"/>
                  </a:lnTo>
                  <a:lnTo>
                    <a:pt x="479793" y="397510"/>
                  </a:lnTo>
                  <a:lnTo>
                    <a:pt x="478599" y="396240"/>
                  </a:lnTo>
                  <a:lnTo>
                    <a:pt x="475615" y="396240"/>
                  </a:lnTo>
                  <a:lnTo>
                    <a:pt x="475322" y="394970"/>
                  </a:lnTo>
                  <a:lnTo>
                    <a:pt x="473532" y="394970"/>
                  </a:lnTo>
                  <a:lnTo>
                    <a:pt x="469950" y="393700"/>
                  </a:lnTo>
                  <a:lnTo>
                    <a:pt x="468464" y="393700"/>
                  </a:lnTo>
                  <a:lnTo>
                    <a:pt x="464883" y="392430"/>
                  </a:lnTo>
                  <a:lnTo>
                    <a:pt x="462508" y="392430"/>
                  </a:lnTo>
                  <a:lnTo>
                    <a:pt x="456247" y="391160"/>
                  </a:lnTo>
                  <a:lnTo>
                    <a:pt x="455942" y="391160"/>
                  </a:lnTo>
                  <a:lnTo>
                    <a:pt x="450888" y="389890"/>
                  </a:lnTo>
                  <a:lnTo>
                    <a:pt x="450291" y="389890"/>
                  </a:lnTo>
                  <a:lnTo>
                    <a:pt x="446709" y="388620"/>
                  </a:lnTo>
                  <a:lnTo>
                    <a:pt x="438658" y="388620"/>
                  </a:lnTo>
                  <a:lnTo>
                    <a:pt x="437172" y="387350"/>
                  </a:lnTo>
                  <a:lnTo>
                    <a:pt x="396049" y="387350"/>
                  </a:lnTo>
                  <a:lnTo>
                    <a:pt x="393661" y="386080"/>
                  </a:lnTo>
                  <a:lnTo>
                    <a:pt x="388594" y="386080"/>
                  </a:lnTo>
                  <a:lnTo>
                    <a:pt x="387108" y="384810"/>
                  </a:lnTo>
                  <a:lnTo>
                    <a:pt x="381152" y="382270"/>
                  </a:lnTo>
                  <a:lnTo>
                    <a:pt x="379361" y="381000"/>
                  </a:lnTo>
                  <a:lnTo>
                    <a:pt x="377875" y="379730"/>
                  </a:lnTo>
                  <a:lnTo>
                    <a:pt x="376682" y="378460"/>
                  </a:lnTo>
                  <a:lnTo>
                    <a:pt x="375780" y="378460"/>
                  </a:lnTo>
                  <a:lnTo>
                    <a:pt x="372808" y="374650"/>
                  </a:lnTo>
                  <a:lnTo>
                    <a:pt x="371614" y="373380"/>
                  </a:lnTo>
                  <a:lnTo>
                    <a:pt x="370713" y="372110"/>
                  </a:lnTo>
                  <a:lnTo>
                    <a:pt x="369531" y="370840"/>
                  </a:lnTo>
                  <a:lnTo>
                    <a:pt x="368630" y="369570"/>
                  </a:lnTo>
                  <a:lnTo>
                    <a:pt x="368033" y="368300"/>
                  </a:lnTo>
                  <a:lnTo>
                    <a:pt x="367144" y="367030"/>
                  </a:lnTo>
                  <a:lnTo>
                    <a:pt x="366242" y="364490"/>
                  </a:lnTo>
                  <a:lnTo>
                    <a:pt x="365658" y="363220"/>
                  </a:lnTo>
                  <a:lnTo>
                    <a:pt x="363867" y="358140"/>
                  </a:lnTo>
                  <a:lnTo>
                    <a:pt x="362966" y="354330"/>
                  </a:lnTo>
                  <a:lnTo>
                    <a:pt x="362966" y="347980"/>
                  </a:lnTo>
                  <a:lnTo>
                    <a:pt x="368338" y="345440"/>
                  </a:lnTo>
                  <a:lnTo>
                    <a:pt x="377875" y="337820"/>
                  </a:lnTo>
                  <a:lnTo>
                    <a:pt x="378472" y="336550"/>
                  </a:lnTo>
                  <a:lnTo>
                    <a:pt x="406893" y="304800"/>
                  </a:lnTo>
                  <a:lnTo>
                    <a:pt x="428161" y="265430"/>
                  </a:lnTo>
                  <a:lnTo>
                    <a:pt x="441494" y="220980"/>
                  </a:lnTo>
                  <a:lnTo>
                    <a:pt x="446112" y="172720"/>
                  </a:lnTo>
                  <a:lnTo>
                    <a:pt x="444386" y="142240"/>
                  </a:lnTo>
                  <a:lnTo>
                    <a:pt x="439223" y="115570"/>
                  </a:lnTo>
                  <a:lnTo>
                    <a:pt x="430650" y="90170"/>
                  </a:lnTo>
                  <a:lnTo>
                    <a:pt x="418693" y="68580"/>
                  </a:lnTo>
                  <a:lnTo>
                    <a:pt x="418096" y="67310"/>
                  </a:lnTo>
                  <a:lnTo>
                    <a:pt x="410057" y="55880"/>
                  </a:lnTo>
                  <a:lnTo>
                    <a:pt x="409752" y="54610"/>
                  </a:lnTo>
                  <a:lnTo>
                    <a:pt x="408863" y="54610"/>
                  </a:lnTo>
                  <a:lnTo>
                    <a:pt x="406476" y="50800"/>
                  </a:lnTo>
                  <a:lnTo>
                    <a:pt x="403796" y="48260"/>
                  </a:lnTo>
                  <a:lnTo>
                    <a:pt x="395882" y="40640"/>
                  </a:lnTo>
                  <a:close/>
                </a:path>
                <a:path w="588644" h="665479">
                  <a:moveTo>
                    <a:pt x="340614" y="6350"/>
                  </a:moveTo>
                  <a:lnTo>
                    <a:pt x="247040" y="6350"/>
                  </a:lnTo>
                  <a:lnTo>
                    <a:pt x="245554" y="7620"/>
                  </a:lnTo>
                  <a:lnTo>
                    <a:pt x="242570" y="8890"/>
                  </a:lnTo>
                  <a:lnTo>
                    <a:pt x="240195" y="8890"/>
                  </a:lnTo>
                  <a:lnTo>
                    <a:pt x="239001" y="10160"/>
                  </a:lnTo>
                  <a:lnTo>
                    <a:pt x="232448" y="12700"/>
                  </a:lnTo>
                  <a:lnTo>
                    <a:pt x="228866" y="13970"/>
                  </a:lnTo>
                  <a:lnTo>
                    <a:pt x="219329" y="19050"/>
                  </a:lnTo>
                  <a:lnTo>
                    <a:pt x="215163" y="21590"/>
                  </a:lnTo>
                  <a:lnTo>
                    <a:pt x="211289" y="24130"/>
                  </a:lnTo>
                  <a:lnTo>
                    <a:pt x="377278" y="24130"/>
                  </a:lnTo>
                  <a:lnTo>
                    <a:pt x="372808" y="21590"/>
                  </a:lnTo>
                  <a:lnTo>
                    <a:pt x="370420" y="20320"/>
                  </a:lnTo>
                  <a:lnTo>
                    <a:pt x="368338" y="19050"/>
                  </a:lnTo>
                  <a:lnTo>
                    <a:pt x="365950" y="17780"/>
                  </a:lnTo>
                  <a:lnTo>
                    <a:pt x="364756" y="16510"/>
                  </a:lnTo>
                  <a:lnTo>
                    <a:pt x="362369" y="15240"/>
                  </a:lnTo>
                  <a:lnTo>
                    <a:pt x="355219" y="12700"/>
                  </a:lnTo>
                  <a:lnTo>
                    <a:pt x="348665" y="10160"/>
                  </a:lnTo>
                  <a:lnTo>
                    <a:pt x="343903" y="7620"/>
                  </a:lnTo>
                  <a:lnTo>
                    <a:pt x="342112" y="7620"/>
                  </a:lnTo>
                  <a:lnTo>
                    <a:pt x="340614" y="6350"/>
                  </a:lnTo>
                  <a:close/>
                </a:path>
                <a:path w="588644" h="665479">
                  <a:moveTo>
                    <a:pt x="334060" y="5080"/>
                  </a:moveTo>
                  <a:lnTo>
                    <a:pt x="251510" y="5080"/>
                  </a:lnTo>
                  <a:lnTo>
                    <a:pt x="249135" y="6350"/>
                  </a:lnTo>
                  <a:lnTo>
                    <a:pt x="336143" y="6350"/>
                  </a:lnTo>
                  <a:lnTo>
                    <a:pt x="334060" y="5080"/>
                  </a:lnTo>
                  <a:close/>
                </a:path>
                <a:path w="588644" h="665479">
                  <a:moveTo>
                    <a:pt x="323634" y="2540"/>
                  </a:moveTo>
                  <a:lnTo>
                    <a:pt x="261950" y="2540"/>
                  </a:lnTo>
                  <a:lnTo>
                    <a:pt x="260451" y="3810"/>
                  </a:lnTo>
                  <a:lnTo>
                    <a:pt x="255981" y="5080"/>
                  </a:lnTo>
                  <a:lnTo>
                    <a:pt x="331381" y="5080"/>
                  </a:lnTo>
                  <a:lnTo>
                    <a:pt x="326618" y="3810"/>
                  </a:lnTo>
                  <a:lnTo>
                    <a:pt x="323634" y="2540"/>
                  </a:lnTo>
                  <a:close/>
                </a:path>
                <a:path w="588644" h="665479">
                  <a:moveTo>
                    <a:pt x="316484" y="1270"/>
                  </a:moveTo>
                  <a:lnTo>
                    <a:pt x="270586" y="1270"/>
                  </a:lnTo>
                  <a:lnTo>
                    <a:pt x="269989" y="2540"/>
                  </a:lnTo>
                  <a:lnTo>
                    <a:pt x="317373" y="2540"/>
                  </a:lnTo>
                  <a:lnTo>
                    <a:pt x="316484" y="1270"/>
                  </a:lnTo>
                  <a:close/>
                </a:path>
                <a:path w="588644" h="665479">
                  <a:moveTo>
                    <a:pt x="304863" y="0"/>
                  </a:moveTo>
                  <a:lnTo>
                    <a:pt x="280720" y="0"/>
                  </a:lnTo>
                  <a:lnTo>
                    <a:pt x="279234" y="1270"/>
                  </a:lnTo>
                  <a:lnTo>
                    <a:pt x="306641" y="1270"/>
                  </a:lnTo>
                  <a:lnTo>
                    <a:pt x="304863" y="0"/>
                  </a:lnTo>
                  <a:close/>
                </a:path>
              </a:pathLst>
            </a:custGeom>
            <a:solidFill>
              <a:srgbClr val="2D2E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43000" y="3546080"/>
              <a:ext cx="204470" cy="357505"/>
            </a:xfrm>
            <a:custGeom>
              <a:avLst/>
              <a:gdLst/>
              <a:ahLst/>
              <a:cxnLst/>
              <a:rect l="l" t="t" r="r" b="b"/>
              <a:pathLst>
                <a:path w="204469" h="357504">
                  <a:moveTo>
                    <a:pt x="1663" y="309473"/>
                  </a:moveTo>
                  <a:lnTo>
                    <a:pt x="825" y="310565"/>
                  </a:lnTo>
                  <a:lnTo>
                    <a:pt x="0" y="311924"/>
                  </a:lnTo>
                  <a:lnTo>
                    <a:pt x="825" y="310832"/>
                  </a:lnTo>
                  <a:lnTo>
                    <a:pt x="1663" y="309473"/>
                  </a:lnTo>
                  <a:close/>
                </a:path>
                <a:path w="204469" h="357504">
                  <a:moveTo>
                    <a:pt x="28854" y="247103"/>
                  </a:moveTo>
                  <a:lnTo>
                    <a:pt x="26771" y="245224"/>
                  </a:lnTo>
                  <a:lnTo>
                    <a:pt x="24384" y="243344"/>
                  </a:lnTo>
                  <a:lnTo>
                    <a:pt x="26771" y="245541"/>
                  </a:lnTo>
                  <a:lnTo>
                    <a:pt x="28854" y="247103"/>
                  </a:lnTo>
                  <a:close/>
                </a:path>
                <a:path w="204469" h="357504">
                  <a:moveTo>
                    <a:pt x="155346" y="356882"/>
                  </a:moveTo>
                  <a:lnTo>
                    <a:pt x="154774" y="356501"/>
                  </a:lnTo>
                  <a:lnTo>
                    <a:pt x="153924" y="356120"/>
                  </a:lnTo>
                  <a:lnTo>
                    <a:pt x="154495" y="356501"/>
                  </a:lnTo>
                  <a:lnTo>
                    <a:pt x="155346" y="356882"/>
                  </a:lnTo>
                  <a:close/>
                </a:path>
                <a:path w="204469" h="357504">
                  <a:moveTo>
                    <a:pt x="160782" y="311924"/>
                  </a:moveTo>
                  <a:lnTo>
                    <a:pt x="159118" y="310565"/>
                  </a:lnTo>
                  <a:lnTo>
                    <a:pt x="157454" y="309473"/>
                  </a:lnTo>
                  <a:lnTo>
                    <a:pt x="159118" y="310832"/>
                  </a:lnTo>
                  <a:lnTo>
                    <a:pt x="160782" y="311924"/>
                  </a:lnTo>
                  <a:close/>
                </a:path>
                <a:path w="204469" h="357504">
                  <a:moveTo>
                    <a:pt x="203644" y="2819"/>
                  </a:moveTo>
                  <a:lnTo>
                    <a:pt x="203073" y="1257"/>
                  </a:lnTo>
                  <a:lnTo>
                    <a:pt x="202501" y="0"/>
                  </a:lnTo>
                  <a:lnTo>
                    <a:pt x="203073" y="1562"/>
                  </a:lnTo>
                  <a:lnTo>
                    <a:pt x="203644" y="2819"/>
                  </a:lnTo>
                  <a:close/>
                </a:path>
                <a:path w="204469" h="357504">
                  <a:moveTo>
                    <a:pt x="203923" y="3454"/>
                  </a:moveTo>
                  <a:lnTo>
                    <a:pt x="203835" y="3136"/>
                  </a:lnTo>
                  <a:lnTo>
                    <a:pt x="203644" y="2819"/>
                  </a:lnTo>
                  <a:lnTo>
                    <a:pt x="203923" y="3454"/>
                  </a:lnTo>
                  <a:close/>
                </a:path>
                <a:path w="204469" h="357504">
                  <a:moveTo>
                    <a:pt x="204216" y="4076"/>
                  </a:moveTo>
                  <a:lnTo>
                    <a:pt x="203923" y="3454"/>
                  </a:lnTo>
                  <a:lnTo>
                    <a:pt x="204025" y="3759"/>
                  </a:lnTo>
                  <a:lnTo>
                    <a:pt x="204216" y="4076"/>
                  </a:lnTo>
                  <a:close/>
                </a:path>
              </a:pathLst>
            </a:custGeom>
            <a:solidFill>
              <a:srgbClr val="FC4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9" name="object 3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718559" y="1281683"/>
            <a:ext cx="2735579" cy="185089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438B77E-40A4-9261-EAAB-32A9B6CCC273}"/>
              </a:ext>
            </a:extLst>
          </p:cNvPr>
          <p:cNvSpPr txBox="1"/>
          <p:nvPr/>
        </p:nvSpPr>
        <p:spPr>
          <a:xfrm>
            <a:off x="-152402" y="5224790"/>
            <a:ext cx="6629401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 algn="ctr"/>
            <a:r>
              <a:rPr lang="en-GB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a result of receiving items at home, all commercial actions have seen an increase YoY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FFBB685-11FD-EDD6-02B7-2AD396BB5D61}"/>
              </a:ext>
            </a:extLst>
          </p:cNvPr>
          <p:cNvSpPr txBox="1"/>
          <p:nvPr/>
        </p:nvSpPr>
        <p:spPr>
          <a:xfrm>
            <a:off x="1595977" y="4953000"/>
            <a:ext cx="3610246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600" dirty="0">
                <a:solidFill>
                  <a:srgbClr val="2D2E83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Commercial Actions: All Mail Items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EB44A84-BC7D-F307-0C5D-99949DB3E8DA}"/>
              </a:ext>
            </a:extLst>
          </p:cNvPr>
          <p:cNvSpPr txBox="1"/>
          <p:nvPr/>
        </p:nvSpPr>
        <p:spPr>
          <a:xfrm>
            <a:off x="731460" y="8011180"/>
            <a:ext cx="572267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pc="-40" dirty="0">
                <a:solidFill>
                  <a:srgbClr val="2D2E83"/>
                </a:solidFill>
                <a:effectLst/>
                <a:latin typeface="Arial Rounded MT Bold" panose="020F0704030504030204" pitchFamily="34" charset="0"/>
                <a:ea typeface="Arial" panose="020B0604020202020204" pitchFamily="34" charset="0"/>
              </a:rPr>
              <a:t>All types of Mail have seen an increase in engagement in Q2 of 2023</a:t>
            </a:r>
          </a:p>
          <a:p>
            <a:endParaRPr lang="en-GB" sz="900" spc="-40" dirty="0">
              <a:solidFill>
                <a:srgbClr val="2D2E83"/>
              </a:solidFill>
              <a:effectLst/>
              <a:latin typeface="Arial Rounded MT Bold" panose="020F0704030504030204" pitchFamily="34" charset="0"/>
              <a:ea typeface="Arial" panose="020B0604020202020204" pitchFamily="34" charset="0"/>
            </a:endParaRPr>
          </a:p>
          <a:p>
            <a:pPr algn="ctr"/>
            <a:r>
              <a:rPr lang="en-GB" sz="1100" dirty="0">
                <a:effectLst/>
                <a:latin typeface="Arial Rounded MT Bold" panose="020F0704030504030204" pitchFamily="34" charset="0"/>
                <a:ea typeface="Arial" panose="020B0604020202020204" pitchFamily="34" charset="0"/>
              </a:rPr>
              <a:t>Direct Mail items were engaged with for &gt;2 minutes across a 28-day period.</a:t>
            </a:r>
          </a:p>
        </p:txBody>
      </p:sp>
      <p:graphicFrame>
        <p:nvGraphicFramePr>
          <p:cNvPr id="46" name="Chart 45">
            <a:extLst>
              <a:ext uri="{FF2B5EF4-FFF2-40B4-BE49-F238E27FC236}">
                <a16:creationId xmlns:a16="http://schemas.microsoft.com/office/drawing/2014/main" id="{F9FD82DC-C5BC-AAFC-7AFF-480F6F7103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086514"/>
              </p:ext>
            </p:extLst>
          </p:nvPr>
        </p:nvGraphicFramePr>
        <p:xfrm>
          <a:off x="1011677" y="8636912"/>
          <a:ext cx="4434819" cy="2353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94E1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5186</TotalTime>
  <Words>183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Office Theme</vt:lpstr>
      <vt:lpstr>think-cell Slide</vt:lpstr>
      <vt:lpstr>The Impact of  Direct Mail How Direct Mail performed in Q2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Edwards</dc:creator>
  <cp:lastModifiedBy>Samiksha Chugh</cp:lastModifiedBy>
  <cp:revision>34</cp:revision>
  <dcterms:created xsi:type="dcterms:W3CDTF">2022-01-25T10:46:51Z</dcterms:created>
  <dcterms:modified xsi:type="dcterms:W3CDTF">2023-09-29T12:55:20Z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2021-10-13T00:00:00Z</vt:filetime>
  </property>
  <property fmtid="{D5CDD505-2E9C-101B-9397-08002B2CF9AE}" pid="3" name="Creator">
    <vt:lpwstr>Acrobat PDFMaker 21 for PowerPoint</vt:lpwstr>
  </property>
  <property fmtid="{D5CDD505-2E9C-101B-9397-08002B2CF9AE}" pid="4" name="LastSaved">
    <vt:filetime>2022-01-25T00:00:00Z</vt:filetime>
  </property>
</Properties>
</file>